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embeddedFontLst>
    <p:embeddedFont>
      <p:font typeface="Amatic SC" panose="00000500000000000000" pitchFamily="2" charset="-79"/>
      <p:regular r:id="rId43"/>
      <p:bold r:id="rId44"/>
    </p:embeddedFont>
    <p:embeddedFont>
      <p:font typeface="Calibri" panose="020F0502020204030204" pitchFamily="34" charset="0"/>
      <p:regular r:id="rId45"/>
      <p:bold r:id="rId46"/>
      <p:italic r:id="rId47"/>
      <p:boldItalic r:id="rId48"/>
    </p:embeddedFont>
    <p:embeddedFont>
      <p:font typeface="Roboto Mono"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55DB35-DDAC-4E4D-95AB-F4013EA0C810}">
  <a:tblStyle styleId="{5F55DB35-DDAC-4E4D-95AB-F4013EA0C8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Board_gam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Squar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7f553e2b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7f553e2b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f7f553e2be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f7f553e2be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f7f553e2b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f7f553e2b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f32784f1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f32784f1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32784f1f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32784f1f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7f553e2b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7f553e2b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f811f252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f811f252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Deadlock -&gt; Where no solution can be generated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f7f553e2be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f7f553e2be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7f553e2be_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7f553e2be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7f553e2be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7f553e2be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7f553e2b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f7f553e2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7f553e2be_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f7f553e2be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cb4646de7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cb4646de7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b4646de7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b4646de7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b4646de7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cb4646de7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Deadlock -&gt; Where no solution can be generated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f7f553e2be_4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f7f553e2be_4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Deadlock -&gt; Where no solution can be generated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cb4646de7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cb4646de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Deadlock -&gt; Where no solution can be generated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b4646de7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cb4646de7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Deadlock -&gt; Where no solution can be generated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b4646de7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b4646de7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Deadlock -&gt; Where no solution can be generated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cb4646de7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cb4646de7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Deadlock -&gt; Where no solution can be generated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811f253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f811f253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Deadlock -&gt; Where no solution can be generated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7f553e2be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f7f553e2b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f7f553e2be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f7f553e2be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cb4646de7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cb4646de7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cb4646de75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cb4646de75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f811f253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f811f253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f811f2532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f811f2532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f811f2532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f811f2532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f811f2532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f811f2532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f811f25328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f811f2532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f811f2532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f811f2532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811f2532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f811f2532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f7f553e2be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f7f553e2b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f7f553e2be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f7f553e2be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f7f553e2be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f7f553e2b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Sokoban (</a:t>
            </a:r>
            <a:r>
              <a:rPr lang="en" sz="1200">
                <a:solidFill>
                  <a:schemeClr val="dk1"/>
                </a:solidFill>
              </a:rPr>
              <a:t>倉庫番</a:t>
            </a:r>
            <a:r>
              <a:rPr lang="en" sz="1200">
                <a:solidFill>
                  <a:schemeClr val="dk1"/>
                </a:solidFill>
                <a:latin typeface="Calibri"/>
                <a:ea typeface="Calibri"/>
                <a:cs typeface="Calibri"/>
                <a:sym typeface="Calibri"/>
              </a:rPr>
              <a:t>, Sōko-ban) is a puzzle video game genre in which the player pushes crates or boxes around in a warehouse, trying to get them to storage locations.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7f553e2be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7f553e2b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n" sz="1050">
                <a:solidFill>
                  <a:srgbClr val="202122"/>
                </a:solidFill>
                <a:highlight>
                  <a:srgbClr val="FFFFFF"/>
                </a:highlight>
              </a:rPr>
              <a:t>The game is played on a </a:t>
            </a:r>
            <a:r>
              <a:rPr lang="en" sz="1050">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board</a:t>
            </a:r>
            <a:r>
              <a:rPr lang="en" sz="1050">
                <a:solidFill>
                  <a:srgbClr val="202122"/>
                </a:solidFill>
                <a:highlight>
                  <a:srgbClr val="FFFFFF"/>
                </a:highlight>
              </a:rPr>
              <a:t> of </a:t>
            </a:r>
            <a:r>
              <a:rPr lang="en" sz="1050">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squares</a:t>
            </a:r>
            <a:r>
              <a:rPr lang="en" sz="1050">
                <a:solidFill>
                  <a:srgbClr val="202122"/>
                </a:solidFill>
                <a:highlight>
                  <a:srgbClr val="FFFFFF"/>
                </a:highlight>
              </a:rPr>
              <a:t>, where each square is a floor or a wall. Some floor squares contain boxes, and some floor squares are marked as storage locations.</a:t>
            </a:r>
            <a:endParaRPr sz="1050">
              <a:solidFill>
                <a:srgbClr val="202122"/>
              </a:solidFill>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en" sz="1050">
                <a:solidFill>
                  <a:srgbClr val="202122"/>
                </a:solidFill>
                <a:highlight>
                  <a:srgbClr val="FFFFFF"/>
                </a:highlight>
              </a:rPr>
              <a:t>The player is confined to the board and may move horizontally or vertically onto empty squares (never through walls or boxes). The player can move a box by walking up to it and push it to the square beyond. Boxes cannot be pulled, and they cannot be pushed to squares with walls or other boxes. The number of boxes equals the number of storage locations. The puzzle is solved when all boxes are placed at storage locations.</a:t>
            </a:r>
            <a:endParaRPr sz="1050">
              <a:solidFill>
                <a:srgbClr val="202122"/>
              </a:solidFill>
              <a:highlight>
                <a:srgbClr val="FFFFFF"/>
              </a:highlight>
            </a:endParaRPr>
          </a:p>
          <a:p>
            <a:pPr marL="0" lvl="0" indent="0" algn="l" rtl="0">
              <a:spcBef>
                <a:spcPts val="50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7f553e2b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f7f553e2b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7f553e2be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7f553e2be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f7f553e2be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f7f553e2b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28475" y="488452"/>
            <a:ext cx="5886900" cy="1697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6000" b="1">
                <a:latin typeface="Amatic SC"/>
                <a:ea typeface="Amatic SC"/>
                <a:cs typeface="Amatic SC"/>
                <a:sym typeface="Amatic S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28475" y="2164081"/>
            <a:ext cx="5886900" cy="40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atin typeface="Roboto Mono"/>
                <a:ea typeface="Roboto Mono"/>
                <a:cs typeface="Roboto Mono"/>
                <a:sym typeface="Roboto Mon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 name="Google Shape;17;p4"/>
          <p:cNvSpPr txBox="1">
            <a:spLocks noGrp="1"/>
          </p:cNvSpPr>
          <p:nvPr>
            <p:ph type="body" idx="1"/>
          </p:nvPr>
        </p:nvSpPr>
        <p:spPr>
          <a:xfrm>
            <a:off x="720000" y="1139700"/>
            <a:ext cx="7704000" cy="34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AutoNum type="arabicPeriod"/>
              <a:defRPr sz="1150"/>
            </a:lvl1pPr>
            <a:lvl2pPr marL="914400" lvl="1" indent="-304800">
              <a:spcBef>
                <a:spcPts val="1600"/>
              </a:spcBef>
              <a:spcAft>
                <a:spcPts val="0"/>
              </a:spcAft>
              <a:buSzPts val="1200"/>
              <a:buAutoNum type="alphaLcPeriod"/>
              <a:defRPr sz="1200"/>
            </a:lvl2pPr>
            <a:lvl3pPr marL="1371600" lvl="2" indent="-304800">
              <a:spcBef>
                <a:spcPts val="1600"/>
              </a:spcBef>
              <a:spcAft>
                <a:spcPts val="0"/>
              </a:spcAft>
              <a:buSzPts val="1200"/>
              <a:buAutoNum type="romanLcPeriod"/>
              <a:defRPr sz="1200"/>
            </a:lvl3pPr>
            <a:lvl4pPr marL="1828800" lvl="3" indent="-304800">
              <a:spcBef>
                <a:spcPts val="1600"/>
              </a:spcBef>
              <a:spcAft>
                <a:spcPts val="0"/>
              </a:spcAft>
              <a:buSzPts val="1200"/>
              <a:buAutoNum type="arabicPeriod"/>
              <a:defRPr sz="1200"/>
            </a:lvl4pPr>
            <a:lvl5pPr marL="2286000" lvl="4" indent="-304800">
              <a:spcBef>
                <a:spcPts val="1600"/>
              </a:spcBef>
              <a:spcAft>
                <a:spcPts val="0"/>
              </a:spcAft>
              <a:buSzPts val="1200"/>
              <a:buAutoNum type="alphaLcPeriod"/>
              <a:defRPr sz="1200"/>
            </a:lvl5pPr>
            <a:lvl6pPr marL="2743200" lvl="5" indent="-304800">
              <a:spcBef>
                <a:spcPts val="1600"/>
              </a:spcBef>
              <a:spcAft>
                <a:spcPts val="0"/>
              </a:spcAft>
              <a:buSzPts val="1200"/>
              <a:buAutoNum type="romanLcPeriod"/>
              <a:defRPr sz="1200"/>
            </a:lvl6pPr>
            <a:lvl7pPr marL="3200400" lvl="6" indent="-304800">
              <a:spcBef>
                <a:spcPts val="1600"/>
              </a:spcBef>
              <a:spcAft>
                <a:spcPts val="0"/>
              </a:spcAft>
              <a:buSzPts val="1200"/>
              <a:buAutoNum type="arabicPeriod"/>
              <a:defRPr sz="1200"/>
            </a:lvl7pPr>
            <a:lvl8pPr marL="3657600" lvl="7" indent="-304800">
              <a:spcBef>
                <a:spcPts val="1600"/>
              </a:spcBef>
              <a:spcAft>
                <a:spcPts val="0"/>
              </a:spcAft>
              <a:buSzPts val="1200"/>
              <a:buAutoNum type="alphaLcPeriod"/>
              <a:defRPr sz="1200"/>
            </a:lvl8pPr>
            <a:lvl9pPr marL="4114800" lvl="8" indent="-304800">
              <a:spcBef>
                <a:spcPts val="1600"/>
              </a:spcBef>
              <a:spcAft>
                <a:spcPts val="1600"/>
              </a:spcAft>
              <a:buSzPts val="1200"/>
              <a:buAutoNum type="romanLcPeriod"/>
              <a:defRPr sz="1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394474" y="1517875"/>
            <a:ext cx="3223500" cy="7839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6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1394474" y="2487750"/>
            <a:ext cx="3223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54" name="Google Shape;154;p26"/>
          <p:cNvSpPr txBox="1">
            <a:spLocks noGrp="1"/>
          </p:cNvSpPr>
          <p:nvPr>
            <p:ph type="subTitle" idx="1"/>
          </p:nvPr>
        </p:nvSpPr>
        <p:spPr>
          <a:xfrm>
            <a:off x="966900" y="1495425"/>
            <a:ext cx="3362100" cy="303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100"/>
              <a:buChar char="●"/>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155" name="Google Shape;155;p26"/>
          <p:cNvSpPr txBox="1">
            <a:spLocks noGrp="1"/>
          </p:cNvSpPr>
          <p:nvPr>
            <p:ph type="subTitle" idx="2"/>
          </p:nvPr>
        </p:nvSpPr>
        <p:spPr>
          <a:xfrm>
            <a:off x="4815000" y="1495425"/>
            <a:ext cx="3362100" cy="303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100"/>
              <a:buChar char="●"/>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15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688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1pPr>
            <a:lvl2pPr lvl="1">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2pPr>
            <a:lvl3pPr lvl="2">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3pPr>
            <a:lvl4pPr lvl="3">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4pPr>
            <a:lvl5pPr lvl="4">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5pPr>
            <a:lvl6pPr lvl="5">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6pPr>
            <a:lvl7pPr lvl="6">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7pPr>
            <a:lvl8pPr lvl="7">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8pPr>
            <a:lvl9pPr lvl="8">
              <a:spcBef>
                <a:spcPts val="0"/>
              </a:spcBef>
              <a:spcAft>
                <a:spcPts val="0"/>
              </a:spcAft>
              <a:buClr>
                <a:schemeClr val="lt2"/>
              </a:buClr>
              <a:buSzPts val="4000"/>
              <a:buFont typeface="Amatic SC"/>
              <a:buNone/>
              <a:defRPr sz="4000" b="1">
                <a:solidFill>
                  <a:schemeClr val="lt2"/>
                </a:solidFill>
                <a:highlight>
                  <a:schemeClr val="dk1"/>
                </a:highlight>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1pPr>
            <a:lvl2pPr marL="914400" lvl="1"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2pPr>
            <a:lvl3pPr marL="1371600" lvl="2"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3pPr>
            <a:lvl4pPr marL="1828800" lvl="3"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4pPr>
            <a:lvl5pPr marL="2286000" lvl="4"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5pPr>
            <a:lvl6pPr marL="2743200" lvl="5"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6pPr>
            <a:lvl7pPr marL="3200400" lvl="6"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7pPr>
            <a:lvl8pPr marL="3657600" lvl="7" indent="-317500">
              <a:lnSpc>
                <a:spcPct val="100000"/>
              </a:lnSpc>
              <a:spcBef>
                <a:spcPts val="1600"/>
              </a:spcBef>
              <a:spcAft>
                <a:spcPts val="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8pPr>
            <a:lvl9pPr marL="4114800" lvl="8" indent="-317500">
              <a:lnSpc>
                <a:spcPct val="100000"/>
              </a:lnSpc>
              <a:spcBef>
                <a:spcPts val="1600"/>
              </a:spcBef>
              <a:spcAft>
                <a:spcPts val="1600"/>
              </a:spcAft>
              <a:buClr>
                <a:schemeClr val="lt1"/>
              </a:buClr>
              <a:buSzPts val="1400"/>
              <a:buFont typeface="Roboto Mono"/>
              <a:buChar char="■"/>
              <a:defRPr>
                <a:solidFill>
                  <a:schemeClr val="lt1"/>
                </a:solidFill>
                <a:highlight>
                  <a:schemeClr val="dk1"/>
                </a:highlight>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5" r:id="rId4"/>
    <p:sldLayoutId id="2147483658" r:id="rId5"/>
    <p:sldLayoutId id="2147483672" r:id="rId6"/>
    <p:sldLayoutId id="214748367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video" Target="https://www.youtube.com/embed/i7dZl-ohIoE?feature=oembed" TargetMode="External"/><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KnightofLuna/sokoban-solver"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slidesgo.com/theme/impostors-among-crewmates" TargetMode="External"/><Relationship Id="rId4" Type="http://schemas.openxmlformats.org/officeDocument/2006/relationships/hyperlink" Target="https://www.sciencedirect.com/science/article/pii/S000437021500086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p30"/>
          <p:cNvSpPr txBox="1">
            <a:spLocks noGrp="1"/>
          </p:cNvSpPr>
          <p:nvPr>
            <p:ph type="ctrTitle"/>
          </p:nvPr>
        </p:nvSpPr>
        <p:spPr>
          <a:xfrm>
            <a:off x="1628475" y="165152"/>
            <a:ext cx="5886900" cy="16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AI</a:t>
            </a:r>
            <a:endParaRPr dirty="0">
              <a:highlight>
                <a:schemeClr val="dk1"/>
              </a:highlight>
            </a:endParaRPr>
          </a:p>
        </p:txBody>
      </p:sp>
      <p:sp>
        <p:nvSpPr>
          <p:cNvPr id="166" name="Google Shape;166;p30"/>
          <p:cNvSpPr txBox="1">
            <a:spLocks noGrp="1"/>
          </p:cNvSpPr>
          <p:nvPr>
            <p:ph type="subTitle" idx="1"/>
          </p:nvPr>
        </p:nvSpPr>
        <p:spPr>
          <a:xfrm>
            <a:off x="1628475" y="2164081"/>
            <a:ext cx="5886900" cy="40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highlight>
                  <a:schemeClr val="dk1"/>
                </a:highlight>
              </a:rPr>
              <a:t>There </a:t>
            </a:r>
            <a:r>
              <a:rPr lang="en"/>
              <a:t>are</a:t>
            </a:r>
            <a:r>
              <a:rPr lang="en">
                <a:highlight>
                  <a:schemeClr val="dk1"/>
                </a:highlight>
              </a:rPr>
              <a:t> </a:t>
            </a:r>
            <a:r>
              <a:rPr lang="en">
                <a:solidFill>
                  <a:schemeClr val="accent6"/>
                </a:solidFill>
              </a:rPr>
              <a:t>3</a:t>
            </a:r>
            <a:r>
              <a:rPr lang="en">
                <a:solidFill>
                  <a:schemeClr val="accent6"/>
                </a:solidFill>
                <a:highlight>
                  <a:schemeClr val="dk1"/>
                </a:highlight>
              </a:rPr>
              <a:t> </a:t>
            </a:r>
            <a:r>
              <a:rPr lang="en">
                <a:solidFill>
                  <a:schemeClr val="accent6"/>
                </a:solidFill>
              </a:rPr>
              <a:t>imposters</a:t>
            </a:r>
            <a:r>
              <a:rPr lang="en"/>
              <a:t> who pass</a:t>
            </a:r>
            <a:endParaRPr>
              <a:highlight>
                <a:schemeClr val="dk1"/>
              </a:highlight>
            </a:endParaRPr>
          </a:p>
        </p:txBody>
      </p:sp>
      <p:grpSp>
        <p:nvGrpSpPr>
          <p:cNvPr id="167" name="Google Shape;167;p30"/>
          <p:cNvGrpSpPr/>
          <p:nvPr/>
        </p:nvGrpSpPr>
        <p:grpSpPr>
          <a:xfrm>
            <a:off x="4089429" y="3151473"/>
            <a:ext cx="998976" cy="1452087"/>
            <a:chOff x="2446425" y="1033300"/>
            <a:chExt cx="1176650" cy="1710350"/>
          </a:xfrm>
        </p:grpSpPr>
        <p:sp>
          <p:nvSpPr>
            <p:cNvPr id="168" name="Google Shape;168;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30"/>
          <p:cNvGrpSpPr/>
          <p:nvPr/>
        </p:nvGrpSpPr>
        <p:grpSpPr>
          <a:xfrm>
            <a:off x="3121534" y="3101886"/>
            <a:ext cx="851071" cy="1237096"/>
            <a:chOff x="2446425" y="1033300"/>
            <a:chExt cx="1176650" cy="1710350"/>
          </a:xfrm>
        </p:grpSpPr>
        <p:sp>
          <p:nvSpPr>
            <p:cNvPr id="175" name="Google Shape;175;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30"/>
          <p:cNvGrpSpPr/>
          <p:nvPr/>
        </p:nvGrpSpPr>
        <p:grpSpPr>
          <a:xfrm>
            <a:off x="2262126" y="3039623"/>
            <a:ext cx="742584" cy="1079402"/>
            <a:chOff x="2446425" y="1033300"/>
            <a:chExt cx="1176650" cy="1710350"/>
          </a:xfrm>
        </p:grpSpPr>
        <p:sp>
          <p:nvSpPr>
            <p:cNvPr id="182" name="Google Shape;182;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30"/>
          <p:cNvGrpSpPr/>
          <p:nvPr/>
        </p:nvGrpSpPr>
        <p:grpSpPr>
          <a:xfrm>
            <a:off x="1524620" y="2868504"/>
            <a:ext cx="620683" cy="902210"/>
            <a:chOff x="2446425" y="1033300"/>
            <a:chExt cx="1176650" cy="1710350"/>
          </a:xfrm>
        </p:grpSpPr>
        <p:sp>
          <p:nvSpPr>
            <p:cNvPr id="189" name="Google Shape;189;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30"/>
          <p:cNvGrpSpPr/>
          <p:nvPr/>
        </p:nvGrpSpPr>
        <p:grpSpPr>
          <a:xfrm flipH="1">
            <a:off x="5205219" y="3101886"/>
            <a:ext cx="851071" cy="1237096"/>
            <a:chOff x="2446425" y="1033300"/>
            <a:chExt cx="1176650" cy="1710350"/>
          </a:xfrm>
        </p:grpSpPr>
        <p:sp>
          <p:nvSpPr>
            <p:cNvPr id="196" name="Google Shape;196;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0"/>
          <p:cNvGrpSpPr/>
          <p:nvPr/>
        </p:nvGrpSpPr>
        <p:grpSpPr>
          <a:xfrm flipH="1">
            <a:off x="6173114" y="3039623"/>
            <a:ext cx="742584" cy="1079402"/>
            <a:chOff x="2446425" y="1033300"/>
            <a:chExt cx="1176650" cy="1710350"/>
          </a:xfrm>
        </p:grpSpPr>
        <p:sp>
          <p:nvSpPr>
            <p:cNvPr id="203" name="Google Shape;203;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0"/>
          <p:cNvGrpSpPr/>
          <p:nvPr/>
        </p:nvGrpSpPr>
        <p:grpSpPr>
          <a:xfrm flipH="1">
            <a:off x="7032522" y="2868504"/>
            <a:ext cx="620683" cy="902210"/>
            <a:chOff x="2446425" y="1033300"/>
            <a:chExt cx="1176650" cy="1710350"/>
          </a:xfrm>
        </p:grpSpPr>
        <p:sp>
          <p:nvSpPr>
            <p:cNvPr id="210" name="Google Shape;210;p30"/>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additive="base">
                                        <p:cTn id="7" dur="2500"/>
                                        <p:tgtEl>
                                          <p:spTgt spid="167"/>
                                        </p:tgtEl>
                                        <p:attrNameLst>
                                          <p:attrName>ppt_y</p:attrName>
                                        </p:attrNameLst>
                                      </p:cBhvr>
                                      <p:tavLst>
                                        <p:tav tm="0">
                                          <p:val>
                                            <p:strVal val="#ppt_y+1"/>
                                          </p:val>
                                        </p:tav>
                                        <p:tav tm="100000">
                                          <p:val>
                                            <p:strVal val="#ppt_y"/>
                                          </p:val>
                                        </p:tav>
                                      </p:tavLst>
                                    </p:anim>
                                  </p:childTnLst>
                                </p:cTn>
                              </p:par>
                            </p:childTnLst>
                          </p:cTn>
                        </p:par>
                        <p:par>
                          <p:cTn id="8" fill="hold">
                            <p:stCondLst>
                              <p:cond delay="2500"/>
                            </p:stCondLst>
                            <p:childTnLst>
                              <p:par>
                                <p:cTn id="9" presetID="2" presetClass="entr" presetSubtype="4" fill="hold" nodeType="afterEffect">
                                  <p:stCondLst>
                                    <p:cond delay="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2500"/>
                                        <p:tgtEl>
                                          <p:spTgt spid="174"/>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95"/>
                                        </p:tgtEl>
                                        <p:attrNameLst>
                                          <p:attrName>style.visibility</p:attrName>
                                        </p:attrNameLst>
                                      </p:cBhvr>
                                      <p:to>
                                        <p:strVal val="visible"/>
                                      </p:to>
                                    </p:set>
                                    <p:anim calcmode="lin" valueType="num">
                                      <p:cBhvr additive="base">
                                        <p:cTn id="14" dur="2500"/>
                                        <p:tgtEl>
                                          <p:spTgt spid="195"/>
                                        </p:tgtEl>
                                        <p:attrNameLst>
                                          <p:attrName>ppt_y</p:attrName>
                                        </p:attrNameLst>
                                      </p:cBhvr>
                                      <p:tavLst>
                                        <p:tav tm="0">
                                          <p:val>
                                            <p:strVal val="#ppt_y+1"/>
                                          </p:val>
                                        </p:tav>
                                        <p:tav tm="100000">
                                          <p:val>
                                            <p:strVal val="#ppt_y"/>
                                          </p:val>
                                        </p:tav>
                                      </p:tavLst>
                                    </p:anim>
                                  </p:childTnLst>
                                </p:cTn>
                              </p:par>
                            </p:childTnLst>
                          </p:cTn>
                        </p:par>
                        <p:par>
                          <p:cTn id="15" fill="hold">
                            <p:stCondLst>
                              <p:cond delay="5000"/>
                            </p:stCondLst>
                            <p:childTnLst>
                              <p:par>
                                <p:cTn id="16" presetID="2" presetClass="entr" presetSubtype="4" fill="hold" nodeType="afterEffect">
                                  <p:stCondLst>
                                    <p:cond delay="0"/>
                                  </p:stCondLst>
                                  <p:childTnLst>
                                    <p:set>
                                      <p:cBhvr>
                                        <p:cTn id="17" dur="1" fill="hold">
                                          <p:stCondLst>
                                            <p:cond delay="0"/>
                                          </p:stCondLst>
                                        </p:cTn>
                                        <p:tgtEl>
                                          <p:spTgt spid="181"/>
                                        </p:tgtEl>
                                        <p:attrNameLst>
                                          <p:attrName>style.visibility</p:attrName>
                                        </p:attrNameLst>
                                      </p:cBhvr>
                                      <p:to>
                                        <p:strVal val="visible"/>
                                      </p:to>
                                    </p:set>
                                    <p:anim calcmode="lin" valueType="num">
                                      <p:cBhvr additive="base">
                                        <p:cTn id="18" dur="2500"/>
                                        <p:tgtEl>
                                          <p:spTgt spid="18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2"/>
                                        </p:tgtEl>
                                        <p:attrNameLst>
                                          <p:attrName>style.visibility</p:attrName>
                                        </p:attrNameLst>
                                      </p:cBhvr>
                                      <p:to>
                                        <p:strVal val="visible"/>
                                      </p:to>
                                    </p:set>
                                    <p:anim calcmode="lin" valueType="num">
                                      <p:cBhvr additive="base">
                                        <p:cTn id="21" dur="2500"/>
                                        <p:tgtEl>
                                          <p:spTgt spid="202"/>
                                        </p:tgtEl>
                                        <p:attrNameLst>
                                          <p:attrName>ppt_y</p:attrName>
                                        </p:attrNameLst>
                                      </p:cBhvr>
                                      <p:tavLst>
                                        <p:tav tm="0">
                                          <p:val>
                                            <p:strVal val="#ppt_y+1"/>
                                          </p:val>
                                        </p:tav>
                                        <p:tav tm="100000">
                                          <p:val>
                                            <p:strVal val="#ppt_y"/>
                                          </p:val>
                                        </p:tav>
                                      </p:tavLst>
                                    </p:anim>
                                  </p:childTnLst>
                                </p:cTn>
                              </p:par>
                            </p:childTnLst>
                          </p:cTn>
                        </p:par>
                        <p:par>
                          <p:cTn id="22" fill="hold">
                            <p:stCondLst>
                              <p:cond delay="7500"/>
                            </p:stCondLst>
                            <p:childTnLst>
                              <p:par>
                                <p:cTn id="23" presetID="2" presetClass="entr" presetSubtype="4" fill="hold" nodeType="afterEffect">
                                  <p:stCondLst>
                                    <p:cond delay="0"/>
                                  </p:stCondLst>
                                  <p:childTnLst>
                                    <p:set>
                                      <p:cBhvr>
                                        <p:cTn id="24" dur="1" fill="hold">
                                          <p:stCondLst>
                                            <p:cond delay="0"/>
                                          </p:stCondLst>
                                        </p:cTn>
                                        <p:tgtEl>
                                          <p:spTgt spid="188"/>
                                        </p:tgtEl>
                                        <p:attrNameLst>
                                          <p:attrName>style.visibility</p:attrName>
                                        </p:attrNameLst>
                                      </p:cBhvr>
                                      <p:to>
                                        <p:strVal val="visible"/>
                                      </p:to>
                                    </p:set>
                                    <p:anim calcmode="lin" valueType="num">
                                      <p:cBhvr additive="base">
                                        <p:cTn id="25" dur="2500"/>
                                        <p:tgtEl>
                                          <p:spTgt spid="188"/>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09"/>
                                        </p:tgtEl>
                                        <p:attrNameLst>
                                          <p:attrName>style.visibility</p:attrName>
                                        </p:attrNameLst>
                                      </p:cBhvr>
                                      <p:to>
                                        <p:strVal val="visible"/>
                                      </p:to>
                                    </p:set>
                                    <p:anim calcmode="lin" valueType="num">
                                      <p:cBhvr additive="base">
                                        <p:cTn id="28" dur="2500"/>
                                        <p:tgtEl>
                                          <p:spTgt spid="2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9"/>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Legal moves</a:t>
            </a:r>
            <a:endParaRPr/>
          </a:p>
        </p:txBody>
      </p:sp>
      <p:sp>
        <p:nvSpPr>
          <p:cNvPr id="328" name="Google Shape;328;p39"/>
          <p:cNvSpPr txBox="1">
            <a:spLocks noGrp="1"/>
          </p:cNvSpPr>
          <p:nvPr>
            <p:ph type="subTitle" idx="1"/>
          </p:nvPr>
        </p:nvSpPr>
        <p:spPr>
          <a:xfrm>
            <a:off x="770875" y="1093925"/>
            <a:ext cx="7653000" cy="3716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Based on the rules of the games mentioned on the introduction:</a:t>
            </a:r>
            <a:endParaRPr/>
          </a:p>
          <a:p>
            <a:pPr marL="457200" lvl="0" indent="-361950" algn="l" rtl="0">
              <a:spcBef>
                <a:spcPts val="0"/>
              </a:spcBef>
              <a:spcAft>
                <a:spcPts val="0"/>
              </a:spcAft>
              <a:buSzPts val="2100"/>
              <a:buChar char="●"/>
            </a:pPr>
            <a:r>
              <a:rPr lang="en"/>
              <a:t>Main character:</a:t>
            </a:r>
            <a:endParaRPr/>
          </a:p>
          <a:p>
            <a:pPr marL="914400" lvl="1" indent="-311150" algn="l" rtl="0">
              <a:spcBef>
                <a:spcPts val="0"/>
              </a:spcBef>
              <a:spcAft>
                <a:spcPts val="0"/>
              </a:spcAft>
              <a:buSzPts val="1300"/>
              <a:buChar char="○"/>
            </a:pPr>
            <a:r>
              <a:rPr lang="en" sz="1300"/>
              <a:t>Only move vertically or horizontally</a:t>
            </a:r>
            <a:endParaRPr sz="1300"/>
          </a:p>
          <a:p>
            <a:pPr marL="914400" lvl="1" indent="-311150" algn="l" rtl="0">
              <a:spcBef>
                <a:spcPts val="0"/>
              </a:spcBef>
              <a:spcAft>
                <a:spcPts val="0"/>
              </a:spcAft>
              <a:buSzPts val="1300"/>
              <a:buChar char="○"/>
            </a:pPr>
            <a:r>
              <a:rPr lang="en" sz="1300"/>
              <a:t>Can’t go through walls or boxes</a:t>
            </a:r>
            <a:endParaRPr sz="1300"/>
          </a:p>
          <a:p>
            <a:pPr marL="914400" lvl="1" indent="-311150" algn="l" rtl="0">
              <a:spcBef>
                <a:spcPts val="0"/>
              </a:spcBef>
              <a:spcAft>
                <a:spcPts val="0"/>
              </a:spcAft>
              <a:buSzPts val="1300"/>
              <a:buChar char="○"/>
            </a:pPr>
            <a:r>
              <a:rPr lang="en" sz="1300"/>
              <a:t>Can push the boxes beyond his direction</a:t>
            </a:r>
            <a:endParaRPr/>
          </a:p>
          <a:p>
            <a:pPr marL="457200" lvl="0" indent="-361950" algn="l" rtl="0">
              <a:spcBef>
                <a:spcPts val="0"/>
              </a:spcBef>
              <a:spcAft>
                <a:spcPts val="0"/>
              </a:spcAft>
              <a:buSzPts val="2100"/>
              <a:buChar char="●"/>
            </a:pPr>
            <a:r>
              <a:rPr lang="en"/>
              <a:t>Crate:</a:t>
            </a:r>
            <a:endParaRPr/>
          </a:p>
          <a:p>
            <a:pPr marL="914400" lvl="1" indent="-311150" algn="l" rtl="0">
              <a:spcBef>
                <a:spcPts val="0"/>
              </a:spcBef>
              <a:spcAft>
                <a:spcPts val="0"/>
              </a:spcAft>
              <a:buSzPts val="1300"/>
              <a:buChar char="○"/>
            </a:pPr>
            <a:r>
              <a:rPr lang="en" sz="1300"/>
              <a:t>can be pushed to the square beyond. </a:t>
            </a:r>
            <a:endParaRPr sz="1300"/>
          </a:p>
          <a:p>
            <a:pPr marL="914400" lvl="1" indent="-311150" algn="l" rtl="0">
              <a:spcBef>
                <a:spcPts val="0"/>
              </a:spcBef>
              <a:spcAft>
                <a:spcPts val="0"/>
              </a:spcAft>
              <a:buSzPts val="1300"/>
              <a:buChar char="○"/>
            </a:pPr>
            <a:r>
              <a:rPr lang="en" sz="1300"/>
              <a:t>can’t be pushed into a wall or other boxes.</a:t>
            </a:r>
            <a:endParaRPr sz="1300"/>
          </a:p>
          <a:p>
            <a:pPr marL="457200" lvl="0" indent="0" algn="l" rtl="0">
              <a:spcBef>
                <a:spcPts val="0"/>
              </a:spcBef>
              <a:spcAft>
                <a:spcPts val="0"/>
              </a:spcAft>
              <a:buNone/>
            </a:pPr>
            <a:endParaRPr sz="1300"/>
          </a:p>
          <a:p>
            <a:pPr marL="457200" lvl="0" indent="0" algn="l" rtl="0">
              <a:spcBef>
                <a:spcPts val="0"/>
              </a:spcBef>
              <a:spcAft>
                <a:spcPts val="0"/>
              </a:spcAft>
              <a:buNone/>
            </a:pP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0"/>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Legal moves</a:t>
            </a:r>
            <a:endParaRPr/>
          </a:p>
        </p:txBody>
      </p:sp>
      <p:sp>
        <p:nvSpPr>
          <p:cNvPr id="334" name="Google Shape;334;p40"/>
          <p:cNvSpPr txBox="1">
            <a:spLocks noGrp="1"/>
          </p:cNvSpPr>
          <p:nvPr>
            <p:ph type="subTitle" idx="1"/>
          </p:nvPr>
        </p:nvSpPr>
        <p:spPr>
          <a:xfrm>
            <a:off x="770875" y="1093925"/>
            <a:ext cx="4226100" cy="3716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b="1"/>
              <a:t>Current state:</a:t>
            </a:r>
            <a:endParaRPr b="1"/>
          </a:p>
          <a:p>
            <a:pPr marL="914400" lvl="1" indent="-311150" algn="l" rtl="0">
              <a:spcBef>
                <a:spcPts val="0"/>
              </a:spcBef>
              <a:spcAft>
                <a:spcPts val="0"/>
              </a:spcAft>
              <a:buSzPts val="1300"/>
              <a:buChar char="○"/>
            </a:pPr>
            <a:r>
              <a:rPr lang="en" sz="1300"/>
              <a:t>array([6 2 2 2 5 2])</a:t>
            </a:r>
            <a:endParaRPr sz="1300"/>
          </a:p>
          <a:p>
            <a:pPr marL="457200" lvl="0" indent="-361950" algn="l" rtl="0">
              <a:spcBef>
                <a:spcPts val="0"/>
              </a:spcBef>
              <a:spcAft>
                <a:spcPts val="0"/>
              </a:spcAft>
              <a:buSzPts val="2100"/>
              <a:buChar char="●"/>
            </a:pPr>
            <a:r>
              <a:rPr lang="en" b="1"/>
              <a:t>New states for this state can be:</a:t>
            </a:r>
            <a:endParaRPr b="1"/>
          </a:p>
          <a:p>
            <a:pPr marL="914400" lvl="1" indent="-311150" algn="l" rtl="0">
              <a:spcBef>
                <a:spcPts val="0"/>
              </a:spcBef>
              <a:spcAft>
                <a:spcPts val="0"/>
              </a:spcAft>
              <a:buSzPts val="1300"/>
              <a:buChar char="○"/>
            </a:pPr>
            <a:r>
              <a:rPr lang="en" sz="1300"/>
              <a:t>array([5 2 2 2 4 2])</a:t>
            </a:r>
            <a:endParaRPr sz="1300"/>
          </a:p>
          <a:p>
            <a:pPr marL="914400" lvl="1" indent="-311150" algn="l" rtl="0">
              <a:spcBef>
                <a:spcPts val="0"/>
              </a:spcBef>
              <a:spcAft>
                <a:spcPts val="0"/>
              </a:spcAft>
              <a:buSzPts val="1300"/>
              <a:buChar char="○"/>
            </a:pPr>
            <a:r>
              <a:rPr lang="en" sz="1300"/>
              <a:t>array([6 3 2 2 5 2])</a:t>
            </a:r>
            <a:endParaRPr sz="1300"/>
          </a:p>
          <a:p>
            <a:pPr marL="457200" lvl="0" indent="0" algn="l" rtl="0">
              <a:spcBef>
                <a:spcPts val="0"/>
              </a:spcBef>
              <a:spcAft>
                <a:spcPts val="0"/>
              </a:spcAft>
              <a:buNone/>
            </a:pPr>
            <a:endParaRPr/>
          </a:p>
        </p:txBody>
      </p:sp>
      <p:sp>
        <p:nvSpPr>
          <p:cNvPr id="335" name="Google Shape;335;p40"/>
          <p:cNvSpPr txBox="1"/>
          <p:nvPr/>
        </p:nvSpPr>
        <p:spPr>
          <a:xfrm>
            <a:off x="4901675" y="4388750"/>
            <a:ext cx="3943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3: An example characterized map for Mini Cosmos 2 level</a:t>
            </a:r>
            <a:endParaRPr>
              <a:solidFill>
                <a:schemeClr val="lt1"/>
              </a:solidFill>
              <a:latin typeface="Roboto Mono"/>
              <a:ea typeface="Roboto Mono"/>
              <a:cs typeface="Roboto Mono"/>
              <a:sym typeface="Roboto Mono"/>
            </a:endParaRPr>
          </a:p>
        </p:txBody>
      </p:sp>
      <p:pic>
        <p:nvPicPr>
          <p:cNvPr id="336" name="Google Shape;336;p40"/>
          <p:cNvPicPr preferRelativeResize="0"/>
          <p:nvPr/>
        </p:nvPicPr>
        <p:blipFill>
          <a:blip r:embed="rId3">
            <a:alphaModFix/>
          </a:blip>
          <a:stretch>
            <a:fillRect/>
          </a:stretch>
        </p:blipFill>
        <p:spPr>
          <a:xfrm>
            <a:off x="5353663" y="1093925"/>
            <a:ext cx="3039815" cy="3142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Example input/output</a:t>
            </a:r>
            <a:endParaRPr/>
          </a:p>
        </p:txBody>
      </p:sp>
      <p:sp>
        <p:nvSpPr>
          <p:cNvPr id="342" name="Google Shape;342;p41"/>
          <p:cNvSpPr txBox="1"/>
          <p:nvPr/>
        </p:nvSpPr>
        <p:spPr>
          <a:xfrm>
            <a:off x="896638" y="4338756"/>
            <a:ext cx="3483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4: An input for for Mini Cosmos 2 level</a:t>
            </a:r>
            <a:endParaRPr>
              <a:solidFill>
                <a:schemeClr val="lt1"/>
              </a:solidFill>
              <a:latin typeface="Roboto Mono"/>
              <a:ea typeface="Roboto Mono"/>
              <a:cs typeface="Roboto Mono"/>
              <a:sym typeface="Roboto Mono"/>
            </a:endParaRPr>
          </a:p>
        </p:txBody>
      </p:sp>
      <p:pic>
        <p:nvPicPr>
          <p:cNvPr id="343" name="Google Shape;343;p41"/>
          <p:cNvPicPr preferRelativeResize="0"/>
          <p:nvPr/>
        </p:nvPicPr>
        <p:blipFill>
          <a:blip r:embed="rId3">
            <a:alphaModFix/>
          </a:blip>
          <a:stretch>
            <a:fillRect/>
          </a:stretch>
        </p:blipFill>
        <p:spPr>
          <a:xfrm>
            <a:off x="1295965" y="1252200"/>
            <a:ext cx="2685236" cy="2775882"/>
          </a:xfrm>
          <a:prstGeom prst="rect">
            <a:avLst/>
          </a:prstGeom>
          <a:noFill/>
          <a:ln>
            <a:noFill/>
          </a:ln>
        </p:spPr>
      </p:pic>
      <p:pic>
        <p:nvPicPr>
          <p:cNvPr id="344" name="Google Shape;344;p41"/>
          <p:cNvPicPr preferRelativeResize="0"/>
          <p:nvPr/>
        </p:nvPicPr>
        <p:blipFill>
          <a:blip r:embed="rId4">
            <a:alphaModFix/>
          </a:blip>
          <a:stretch>
            <a:fillRect/>
          </a:stretch>
        </p:blipFill>
        <p:spPr>
          <a:xfrm>
            <a:off x="5216450" y="1140038"/>
            <a:ext cx="3165447" cy="3142425"/>
          </a:xfrm>
          <a:prstGeom prst="rect">
            <a:avLst/>
          </a:prstGeom>
          <a:noFill/>
          <a:ln>
            <a:noFill/>
          </a:ln>
        </p:spPr>
      </p:pic>
      <p:sp>
        <p:nvSpPr>
          <p:cNvPr id="345" name="Google Shape;345;p41"/>
          <p:cNvSpPr txBox="1"/>
          <p:nvPr/>
        </p:nvSpPr>
        <p:spPr>
          <a:xfrm>
            <a:off x="5057225" y="4378406"/>
            <a:ext cx="3483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5: Output for the given map on Figure 4</a:t>
            </a:r>
            <a:endParaRPr>
              <a:solidFill>
                <a:schemeClr val="lt1"/>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FUNCTION AND HEURISTIC</a:t>
            </a:r>
            <a:endParaRPr/>
          </a:p>
        </p:txBody>
      </p:sp>
      <p:sp>
        <p:nvSpPr>
          <p:cNvPr id="351" name="Google Shape;351;p42"/>
          <p:cNvSpPr txBox="1">
            <a:spLocks noGrp="1"/>
          </p:cNvSpPr>
          <p:nvPr>
            <p:ph type="body" idx="1"/>
          </p:nvPr>
        </p:nvSpPr>
        <p:spPr>
          <a:xfrm>
            <a:off x="720000" y="1139700"/>
            <a:ext cx="7704000" cy="3463500"/>
          </a:xfrm>
          <a:prstGeom prst="rect">
            <a:avLst/>
          </a:prstGeom>
        </p:spPr>
        <p:txBody>
          <a:bodyPr spcFirstLastPara="1" wrap="square" lIns="91425" tIns="91425" rIns="91425" bIns="91425" anchor="t" anchorCtr="0">
            <a:noAutofit/>
          </a:bodyPr>
          <a:lstStyle/>
          <a:p>
            <a:pPr marL="457200" marR="0" lvl="0" indent="-361950" algn="l" rtl="0">
              <a:lnSpc>
                <a:spcPct val="150000"/>
              </a:lnSpc>
              <a:spcBef>
                <a:spcPts val="0"/>
              </a:spcBef>
              <a:spcAft>
                <a:spcPts val="0"/>
              </a:spcAft>
              <a:buSzPts val="2100"/>
              <a:buChar char="-"/>
            </a:pPr>
            <a:r>
              <a:rPr lang="en" sz="2050"/>
              <a:t> Moves</a:t>
            </a:r>
            <a:endParaRPr sz="2050"/>
          </a:p>
          <a:p>
            <a:pPr marL="457200" marR="0" lvl="0" indent="-361950" algn="l" rtl="0">
              <a:lnSpc>
                <a:spcPct val="150000"/>
              </a:lnSpc>
              <a:spcBef>
                <a:spcPts val="0"/>
              </a:spcBef>
              <a:spcAft>
                <a:spcPts val="0"/>
              </a:spcAft>
              <a:buSzPts val="2100"/>
              <a:buChar char="-"/>
            </a:pPr>
            <a:r>
              <a:rPr lang="en" sz="2050"/>
              <a:t> Manhattan distance</a:t>
            </a:r>
            <a:endParaRPr sz="2050"/>
          </a:p>
          <a:p>
            <a:pPr marL="457200" marR="0" lvl="0" indent="-358775" algn="l" rtl="0">
              <a:lnSpc>
                <a:spcPct val="150000"/>
              </a:lnSpc>
              <a:spcBef>
                <a:spcPts val="0"/>
              </a:spcBef>
              <a:spcAft>
                <a:spcPts val="0"/>
              </a:spcAft>
              <a:buSzPts val="2050"/>
              <a:buChar char="-"/>
            </a:pPr>
            <a:r>
              <a:rPr lang="en" sz="2050"/>
              <a:t> Deadlock recognition</a:t>
            </a:r>
            <a:endParaRPr sz="20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3"/>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MOVES</a:t>
            </a:r>
            <a:endParaRPr/>
          </a:p>
        </p:txBody>
      </p:sp>
      <p:sp>
        <p:nvSpPr>
          <p:cNvPr id="357" name="Google Shape;357;p43"/>
          <p:cNvSpPr txBox="1">
            <a:spLocks noGrp="1"/>
          </p:cNvSpPr>
          <p:nvPr>
            <p:ph type="body" idx="1"/>
          </p:nvPr>
        </p:nvSpPr>
        <p:spPr>
          <a:xfrm>
            <a:off x="460500" y="1164150"/>
            <a:ext cx="8223000" cy="3796200"/>
          </a:xfrm>
          <a:prstGeom prst="rect">
            <a:avLst/>
          </a:prstGeom>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SzPts val="1600"/>
              <a:buChar char="●"/>
            </a:pPr>
            <a:r>
              <a:rPr lang="en" sz="1600"/>
              <a:t>The player can move in 4 directions (Up, Down, Left, Right)</a:t>
            </a:r>
            <a:endParaRPr sz="1600"/>
          </a:p>
          <a:p>
            <a:pPr marL="457200" marR="0" lvl="0" indent="-330200" algn="l" rtl="0">
              <a:lnSpc>
                <a:spcPct val="150000"/>
              </a:lnSpc>
              <a:spcBef>
                <a:spcPts val="0"/>
              </a:spcBef>
              <a:spcAft>
                <a:spcPts val="0"/>
              </a:spcAft>
              <a:buSzPts val="1600"/>
              <a:buChar char="●"/>
            </a:pPr>
            <a:r>
              <a:rPr lang="en" sz="1600"/>
              <a:t>If that direction is legal:</a:t>
            </a:r>
            <a:endParaRPr sz="1600"/>
          </a:p>
          <a:p>
            <a:pPr marL="914400" marR="0" lvl="1" indent="-330200" algn="l" rtl="0">
              <a:lnSpc>
                <a:spcPct val="150000"/>
              </a:lnSpc>
              <a:spcBef>
                <a:spcPts val="0"/>
              </a:spcBef>
              <a:spcAft>
                <a:spcPts val="0"/>
              </a:spcAft>
              <a:buSzPts val="1600"/>
              <a:buChar char="○"/>
            </a:pPr>
            <a:r>
              <a:rPr lang="en" sz="1600"/>
              <a:t>No wall</a:t>
            </a:r>
            <a:endParaRPr sz="1600"/>
          </a:p>
          <a:p>
            <a:pPr marL="914400" marR="0" lvl="1" indent="-330200" algn="l" rtl="0">
              <a:lnSpc>
                <a:spcPct val="150000"/>
              </a:lnSpc>
              <a:spcBef>
                <a:spcPts val="0"/>
              </a:spcBef>
              <a:spcAft>
                <a:spcPts val="0"/>
              </a:spcAft>
              <a:buSzPts val="1600"/>
              <a:buChar char="○"/>
            </a:pPr>
            <a:r>
              <a:rPr lang="en" sz="1600"/>
              <a:t>No push crate to wall</a:t>
            </a:r>
            <a:endParaRPr sz="1600"/>
          </a:p>
          <a:p>
            <a:pPr marL="914400" marR="0" lvl="1" indent="-330200" algn="l" rtl="0">
              <a:lnSpc>
                <a:spcPct val="150000"/>
              </a:lnSpc>
              <a:spcBef>
                <a:spcPts val="0"/>
              </a:spcBef>
              <a:spcAft>
                <a:spcPts val="0"/>
              </a:spcAft>
              <a:buSzPts val="1600"/>
              <a:buChar char="○"/>
            </a:pPr>
            <a:r>
              <a:rPr lang="en" sz="1600"/>
              <a:t>No push crate to crate</a:t>
            </a:r>
            <a:endParaRPr sz="1600"/>
          </a:p>
          <a:p>
            <a:pPr marL="457200" marR="0" lvl="0" indent="-330200" algn="l" rtl="0">
              <a:lnSpc>
                <a:spcPct val="150000"/>
              </a:lnSpc>
              <a:spcBef>
                <a:spcPts val="0"/>
              </a:spcBef>
              <a:spcAft>
                <a:spcPts val="0"/>
              </a:spcAft>
              <a:buSzPts val="1600"/>
              <a:buChar char="●"/>
            </a:pPr>
            <a:r>
              <a:rPr lang="en" sz="1600"/>
              <a:t>That direction will be executed</a:t>
            </a:r>
            <a:endParaRPr sz="1600"/>
          </a:p>
          <a:p>
            <a:pPr marL="457200" marR="0" lvl="0" indent="-330200" algn="l" rtl="0">
              <a:lnSpc>
                <a:spcPct val="150000"/>
              </a:lnSpc>
              <a:spcBef>
                <a:spcPts val="0"/>
              </a:spcBef>
              <a:spcAft>
                <a:spcPts val="0"/>
              </a:spcAft>
              <a:buSzPts val="1600"/>
              <a:buChar char="●"/>
            </a:pPr>
            <a:r>
              <a:rPr lang="en" sz="1600"/>
              <a:t>If the player move that direction without being deadlock → Store that direction and update the new position of crates and player to the game sate</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MANHATTAN DISTANCE</a:t>
            </a:r>
            <a:endParaRPr/>
          </a:p>
        </p:txBody>
      </p:sp>
      <p:sp>
        <p:nvSpPr>
          <p:cNvPr id="363" name="Google Shape;363;p44"/>
          <p:cNvSpPr txBox="1">
            <a:spLocks noGrp="1"/>
          </p:cNvSpPr>
          <p:nvPr>
            <p:ph type="body" idx="1"/>
          </p:nvPr>
        </p:nvSpPr>
        <p:spPr>
          <a:xfrm>
            <a:off x="488700" y="1139700"/>
            <a:ext cx="8026800" cy="3463500"/>
          </a:xfrm>
          <a:prstGeom prst="rect">
            <a:avLst/>
          </a:prstGeom>
        </p:spPr>
        <p:txBody>
          <a:bodyPr spcFirstLastPara="1" wrap="square" lIns="91425" tIns="91425" rIns="91425" bIns="91425" anchor="t" anchorCtr="0">
            <a:noAutofit/>
          </a:bodyPr>
          <a:lstStyle/>
          <a:p>
            <a:pPr marL="457200" marR="0" lvl="0" indent="-361950" algn="l" rtl="0">
              <a:lnSpc>
                <a:spcPct val="150000"/>
              </a:lnSpc>
              <a:spcBef>
                <a:spcPts val="0"/>
              </a:spcBef>
              <a:spcAft>
                <a:spcPts val="0"/>
              </a:spcAft>
              <a:buSzPts val="2100"/>
              <a:buChar char="-"/>
            </a:pPr>
            <a:r>
              <a:rPr lang="en" sz="2050"/>
              <a:t>The manhattan distance between two points </a:t>
            </a:r>
            <a:endParaRPr sz="2050"/>
          </a:p>
          <a:p>
            <a:pPr marL="457200" marR="0" lvl="0" indent="0" algn="l" rtl="0">
              <a:lnSpc>
                <a:spcPct val="150000"/>
              </a:lnSpc>
              <a:spcBef>
                <a:spcPts val="1600"/>
              </a:spcBef>
              <a:spcAft>
                <a:spcPts val="0"/>
              </a:spcAft>
              <a:buNone/>
            </a:pPr>
            <a:r>
              <a:rPr lang="en" sz="2050"/>
              <a:t>x = (x1, x2, …, xn) and y = (y1, y2, …, yn) is </a:t>
            </a:r>
            <a:endParaRPr sz="2050"/>
          </a:p>
          <a:p>
            <a:pPr marL="0" marR="0" lvl="0" indent="0" algn="l" rtl="0">
              <a:lnSpc>
                <a:spcPct val="150000"/>
              </a:lnSpc>
              <a:spcBef>
                <a:spcPts val="1600"/>
              </a:spcBef>
              <a:spcAft>
                <a:spcPts val="1600"/>
              </a:spcAft>
              <a:buNone/>
            </a:pPr>
            <a:endParaRPr sz="2050"/>
          </a:p>
        </p:txBody>
      </p:sp>
      <p:pic>
        <p:nvPicPr>
          <p:cNvPr id="364" name="Google Shape;364;p44"/>
          <p:cNvPicPr preferRelativeResize="0"/>
          <p:nvPr/>
        </p:nvPicPr>
        <p:blipFill>
          <a:blip r:embed="rId3">
            <a:alphaModFix/>
          </a:blip>
          <a:stretch>
            <a:fillRect/>
          </a:stretch>
        </p:blipFill>
        <p:spPr>
          <a:xfrm>
            <a:off x="2529376" y="2910325"/>
            <a:ext cx="3628175" cy="1238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5"/>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Heuristic</a:t>
            </a:r>
            <a:endParaRPr/>
          </a:p>
          <a:p>
            <a:pPr marL="0" lvl="0" indent="0" algn="ctr" rtl="0">
              <a:spcBef>
                <a:spcPts val="0"/>
              </a:spcBef>
              <a:spcAft>
                <a:spcPts val="0"/>
              </a:spcAft>
              <a:buNone/>
            </a:pPr>
            <a:endParaRPr/>
          </a:p>
        </p:txBody>
      </p:sp>
      <p:sp>
        <p:nvSpPr>
          <p:cNvPr id="370" name="Google Shape;370;p45"/>
          <p:cNvSpPr txBox="1">
            <a:spLocks noGrp="1"/>
          </p:cNvSpPr>
          <p:nvPr>
            <p:ph type="body" idx="1"/>
          </p:nvPr>
        </p:nvSpPr>
        <p:spPr>
          <a:xfrm>
            <a:off x="488700" y="1139700"/>
            <a:ext cx="7935300" cy="34635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The heuristic we used consists of </a:t>
            </a:r>
            <a:r>
              <a:rPr lang="en" sz="1750" b="1"/>
              <a:t>minimizing the cost function</a:t>
            </a:r>
            <a:r>
              <a:rPr lang="en" sz="1750"/>
              <a:t> and </a:t>
            </a:r>
            <a:r>
              <a:rPr lang="en" sz="1750" b="1"/>
              <a:t>deadlock pattern recognition</a:t>
            </a:r>
            <a:endParaRPr sz="1750" b="1"/>
          </a:p>
          <a:p>
            <a:pPr marL="457200" marR="0" lvl="0" indent="-339725" algn="l" rtl="0">
              <a:lnSpc>
                <a:spcPct val="150000"/>
              </a:lnSpc>
              <a:spcBef>
                <a:spcPts val="0"/>
              </a:spcBef>
              <a:spcAft>
                <a:spcPts val="0"/>
              </a:spcAft>
              <a:buSzPts val="1750"/>
              <a:buChar char="-"/>
            </a:pPr>
            <a:r>
              <a:rPr lang="en" sz="1750"/>
              <a:t>Although deadlock pattern recognition was a part of heuristic, we used it together with the blind search to create a feasible time and resource solution.</a:t>
            </a:r>
            <a:endParaRPr sz="1750"/>
          </a:p>
          <a:p>
            <a:pPr marL="457200" marR="0" lvl="0" indent="0" algn="l" rtl="0">
              <a:lnSpc>
                <a:spcPct val="150000"/>
              </a:lnSpc>
              <a:spcBef>
                <a:spcPts val="1600"/>
              </a:spcBef>
              <a:spcAft>
                <a:spcPts val="1600"/>
              </a:spcAft>
              <a:buNone/>
            </a:pPr>
            <a:r>
              <a:rPr lang="en" sz="1750"/>
              <a:t>=&gt; To easily generate output for comparing with A* algorithm</a:t>
            </a:r>
            <a:endParaRPr sz="17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6"/>
          <p:cNvSpPr txBox="1">
            <a:spLocks noGrp="1"/>
          </p:cNvSpPr>
          <p:nvPr>
            <p:ph type="body" idx="1"/>
          </p:nvPr>
        </p:nvSpPr>
        <p:spPr>
          <a:xfrm>
            <a:off x="488700" y="1139700"/>
            <a:ext cx="8026800" cy="3463500"/>
          </a:xfrm>
          <a:prstGeom prst="rect">
            <a:avLst/>
          </a:prstGeom>
        </p:spPr>
        <p:txBody>
          <a:bodyPr spcFirstLastPara="1" wrap="square" lIns="91425" tIns="91425" rIns="91425" bIns="91425" anchor="t" anchorCtr="0">
            <a:noAutofit/>
          </a:bodyPr>
          <a:lstStyle/>
          <a:p>
            <a:pPr marL="457200" marR="0" lvl="0" indent="-339725" algn="l" rtl="0">
              <a:lnSpc>
                <a:spcPct val="150000"/>
              </a:lnSpc>
              <a:spcBef>
                <a:spcPts val="0"/>
              </a:spcBef>
              <a:spcAft>
                <a:spcPts val="0"/>
              </a:spcAft>
              <a:buSzPts val="1750"/>
              <a:buChar char="-"/>
            </a:pPr>
            <a:r>
              <a:rPr lang="en" sz="1750"/>
              <a:t>We referenced Mr. KnightOfLuna implementation:</a:t>
            </a:r>
            <a:endParaRPr sz="1750"/>
          </a:p>
          <a:p>
            <a:pPr marL="914400" marR="0" lvl="1" indent="-339725" algn="l" rtl="0">
              <a:lnSpc>
                <a:spcPct val="150000"/>
              </a:lnSpc>
              <a:spcBef>
                <a:spcPts val="0"/>
              </a:spcBef>
              <a:spcAft>
                <a:spcPts val="0"/>
              </a:spcAft>
              <a:buSzPts val="1750"/>
              <a:buChar char="-"/>
            </a:pPr>
            <a:r>
              <a:rPr lang="en" sz="1750"/>
              <a:t>Used the least number of moves (without including the pushes) as the cost of the cheapest path from the initial state to node n. (Uniform-cost search g(n))</a:t>
            </a:r>
            <a:endParaRPr sz="1750"/>
          </a:p>
          <a:p>
            <a:pPr marL="914400" marR="0" lvl="1" indent="-339725" algn="l" rtl="0">
              <a:lnSpc>
                <a:spcPct val="150000"/>
              </a:lnSpc>
              <a:spcBef>
                <a:spcPts val="0"/>
              </a:spcBef>
              <a:spcAft>
                <a:spcPts val="0"/>
              </a:spcAft>
              <a:buSzPts val="1750"/>
              <a:buChar char="-"/>
            </a:pPr>
            <a:r>
              <a:rPr lang="en" sz="1750"/>
              <a:t>And the minimum manhattan distances from the current creates to the destinations as the greedy search cost h(n)</a:t>
            </a:r>
            <a:endParaRPr sz="1750"/>
          </a:p>
          <a:p>
            <a:pPr marL="0" marR="0" lvl="0" indent="0" algn="l" rtl="0">
              <a:lnSpc>
                <a:spcPct val="150000"/>
              </a:lnSpc>
              <a:spcBef>
                <a:spcPts val="1600"/>
              </a:spcBef>
              <a:spcAft>
                <a:spcPts val="1600"/>
              </a:spcAft>
              <a:buNone/>
            </a:pPr>
            <a:endParaRPr sz="2050"/>
          </a:p>
        </p:txBody>
      </p:sp>
      <p:sp>
        <p:nvSpPr>
          <p:cNvPr id="376" name="Google Shape;376;p4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 function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7"/>
          <p:cNvSpPr txBox="1">
            <a:spLocks noGrp="1"/>
          </p:cNvSpPr>
          <p:nvPr>
            <p:ph type="body" idx="1"/>
          </p:nvPr>
        </p:nvSpPr>
        <p:spPr>
          <a:xfrm>
            <a:off x="488700" y="1139700"/>
            <a:ext cx="8026800" cy="3463500"/>
          </a:xfrm>
          <a:prstGeom prst="rect">
            <a:avLst/>
          </a:prstGeom>
        </p:spPr>
        <p:txBody>
          <a:bodyPr spcFirstLastPara="1" wrap="square" lIns="91425" tIns="91425" rIns="91425" bIns="91425" anchor="t" anchorCtr="0">
            <a:noAutofit/>
          </a:bodyPr>
          <a:lstStyle/>
          <a:p>
            <a:pPr marL="457200" marR="0" lvl="0" indent="-339725" algn="l" rtl="0">
              <a:lnSpc>
                <a:spcPct val="150000"/>
              </a:lnSpc>
              <a:spcBef>
                <a:spcPts val="0"/>
              </a:spcBef>
              <a:spcAft>
                <a:spcPts val="0"/>
              </a:spcAft>
              <a:buSzPts val="1750"/>
              <a:buChar char="-"/>
            </a:pPr>
            <a:r>
              <a:rPr lang="en" sz="1750"/>
              <a:t>The cost function </a:t>
            </a:r>
            <a:r>
              <a:rPr lang="en" sz="1750" i="1"/>
              <a:t>f </a:t>
            </a:r>
            <a:r>
              <a:rPr lang="en" sz="1750"/>
              <a:t>can be defined as</a:t>
            </a:r>
            <a:endParaRPr/>
          </a:p>
          <a:p>
            <a:pPr marL="0" marR="0" lvl="0" indent="0" algn="l" rtl="0">
              <a:lnSpc>
                <a:spcPct val="150000"/>
              </a:lnSpc>
              <a:spcBef>
                <a:spcPts val="1600"/>
              </a:spcBef>
              <a:spcAft>
                <a:spcPts val="1600"/>
              </a:spcAft>
              <a:buNone/>
            </a:pPr>
            <a:r>
              <a:rPr lang="en" sz="2050"/>
              <a:t> </a:t>
            </a:r>
            <a:endParaRPr sz="2050"/>
          </a:p>
        </p:txBody>
      </p:sp>
      <p:sp>
        <p:nvSpPr>
          <p:cNvPr id="382" name="Google Shape;382;p47"/>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Cost function</a:t>
            </a:r>
            <a:endParaRPr/>
          </a:p>
        </p:txBody>
      </p:sp>
      <p:sp>
        <p:nvSpPr>
          <p:cNvPr id="383" name="Google Shape;383;p47"/>
          <p:cNvSpPr txBox="1">
            <a:spLocks noGrp="1"/>
          </p:cNvSpPr>
          <p:nvPr>
            <p:ph type="title"/>
          </p:nvPr>
        </p:nvSpPr>
        <p:spPr>
          <a:xfrm>
            <a:off x="650100"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Cost = &lt;TOTAL MOVES WITHOUT PUSHING&gt; +</a:t>
            </a:r>
            <a:endParaRPr sz="3200"/>
          </a:p>
          <a:p>
            <a:pPr marL="0" lvl="0" indent="0" algn="ctr" rtl="0">
              <a:spcBef>
                <a:spcPts val="0"/>
              </a:spcBef>
              <a:spcAft>
                <a:spcPts val="0"/>
              </a:spcAft>
              <a:buNone/>
            </a:pPr>
            <a:r>
              <a:rPr lang="en" sz="3200"/>
              <a:t> &lt;MANHATTAN DISTANCE from current crates to destination&gt;</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8"/>
          <p:cNvSpPr txBox="1">
            <a:spLocks noGrp="1"/>
          </p:cNvSpPr>
          <p:nvPr>
            <p:ph type="body" idx="1"/>
          </p:nvPr>
        </p:nvSpPr>
        <p:spPr>
          <a:xfrm>
            <a:off x="488700" y="1139700"/>
            <a:ext cx="8026800" cy="3463500"/>
          </a:xfrm>
          <a:prstGeom prst="rect">
            <a:avLst/>
          </a:prstGeom>
        </p:spPr>
        <p:txBody>
          <a:bodyPr spcFirstLastPara="1" wrap="square" lIns="91425" tIns="91425" rIns="91425" bIns="91425" anchor="t" anchorCtr="0">
            <a:noAutofit/>
          </a:bodyPr>
          <a:lstStyle/>
          <a:p>
            <a:pPr marL="457200" marR="0" lvl="0" indent="-339725" algn="l" rtl="0">
              <a:lnSpc>
                <a:spcPct val="150000"/>
              </a:lnSpc>
              <a:spcBef>
                <a:spcPts val="0"/>
              </a:spcBef>
              <a:spcAft>
                <a:spcPts val="0"/>
              </a:spcAft>
              <a:buSzPts val="1750"/>
              <a:buChar char="-"/>
            </a:pPr>
            <a:r>
              <a:rPr lang="en" sz="1750"/>
              <a:t>We decided to identify the least number of pushes as stated in this paper as the uniform-cost search: </a:t>
            </a:r>
            <a:br>
              <a:rPr lang="en" sz="1750"/>
            </a:br>
            <a:r>
              <a:rPr lang="en" sz="1750"/>
              <a:t>“Optimal Sokoban solving using pattern databases with specific domain knowledge”</a:t>
            </a:r>
            <a:endParaRPr sz="1750"/>
          </a:p>
          <a:p>
            <a:pPr marL="457200" lvl="0" indent="-339725" algn="just" rtl="0">
              <a:lnSpc>
                <a:spcPct val="150000"/>
              </a:lnSpc>
              <a:spcBef>
                <a:spcPts val="0"/>
              </a:spcBef>
              <a:spcAft>
                <a:spcPts val="0"/>
              </a:spcAft>
              <a:buSzPts val="1750"/>
              <a:buChar char="-"/>
            </a:pPr>
            <a:r>
              <a:rPr lang="en" sz="1750"/>
              <a:t>“</a:t>
            </a:r>
            <a:r>
              <a:rPr lang="en" sz="1750" i="1"/>
              <a:t>...The most common objective is to find a solution which minimizes the number of pushes, without accounting the moves of the man...</a:t>
            </a:r>
            <a:r>
              <a:rPr lang="en" sz="1750"/>
              <a:t>”</a:t>
            </a:r>
            <a:endParaRPr sz="1750"/>
          </a:p>
          <a:p>
            <a:pPr marL="0" marR="0" lvl="0" indent="0" algn="l" rtl="0">
              <a:lnSpc>
                <a:spcPct val="150000"/>
              </a:lnSpc>
              <a:spcBef>
                <a:spcPts val="1600"/>
              </a:spcBef>
              <a:spcAft>
                <a:spcPts val="1600"/>
              </a:spcAft>
              <a:buNone/>
            </a:pPr>
            <a:endParaRPr sz="2050"/>
          </a:p>
        </p:txBody>
      </p:sp>
      <p:sp>
        <p:nvSpPr>
          <p:cNvPr id="389" name="Google Shape;389;p48"/>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Improvements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31"/>
          <p:cNvSpPr txBox="1">
            <a:spLocks noGrp="1"/>
          </p:cNvSpPr>
          <p:nvPr>
            <p:ph type="ctrTitle"/>
          </p:nvPr>
        </p:nvSpPr>
        <p:spPr>
          <a:xfrm>
            <a:off x="1628475" y="165152"/>
            <a:ext cx="5886900" cy="16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Assignment 1 report</a:t>
            </a:r>
            <a:endParaRPr>
              <a:highlight>
                <a:schemeClr val="dk1"/>
              </a:highlight>
            </a:endParaRPr>
          </a:p>
        </p:txBody>
      </p:sp>
      <p:sp>
        <p:nvSpPr>
          <p:cNvPr id="221" name="Google Shape;221;p31"/>
          <p:cNvSpPr txBox="1">
            <a:spLocks noGrp="1"/>
          </p:cNvSpPr>
          <p:nvPr>
            <p:ph type="subTitle" idx="1"/>
          </p:nvPr>
        </p:nvSpPr>
        <p:spPr>
          <a:xfrm>
            <a:off x="1628475" y="1736231"/>
            <a:ext cx="5886900" cy="40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Imposter: Vuong Ba Thinh</a:t>
            </a:r>
            <a:endParaRPr/>
          </a:p>
          <a:p>
            <a:pPr marL="0" lvl="0" indent="0" algn="ctr" rtl="0">
              <a:spcBef>
                <a:spcPts val="0"/>
              </a:spcBef>
              <a:spcAft>
                <a:spcPts val="0"/>
              </a:spcAft>
              <a:buNone/>
            </a:pPr>
            <a:r>
              <a:rPr lang="en"/>
              <a:t>Crewmates: Nguyen Tran Quang Minh</a:t>
            </a:r>
            <a:endParaRPr/>
          </a:p>
          <a:p>
            <a:pPr marL="0" lvl="0" indent="0" algn="ctr" rtl="0">
              <a:spcBef>
                <a:spcPts val="0"/>
              </a:spcBef>
              <a:spcAft>
                <a:spcPts val="0"/>
              </a:spcAft>
              <a:buNone/>
            </a:pPr>
            <a:r>
              <a:rPr lang="en"/>
              <a:t>  Thai Van Nhat</a:t>
            </a:r>
            <a:endParaRPr/>
          </a:p>
          <a:p>
            <a:pPr marL="0" lvl="0" indent="0" algn="ctr" rtl="0">
              <a:spcBef>
                <a:spcPts val="0"/>
              </a:spcBef>
              <a:spcAft>
                <a:spcPts val="0"/>
              </a:spcAft>
              <a:buNone/>
            </a:pPr>
            <a:r>
              <a:rPr lang="en"/>
              <a:t>   Van Chan Duong</a:t>
            </a:r>
            <a:endParaRPr/>
          </a:p>
        </p:txBody>
      </p:sp>
      <p:grpSp>
        <p:nvGrpSpPr>
          <p:cNvPr id="222" name="Google Shape;222;p31"/>
          <p:cNvGrpSpPr/>
          <p:nvPr/>
        </p:nvGrpSpPr>
        <p:grpSpPr>
          <a:xfrm>
            <a:off x="4089429" y="3151473"/>
            <a:ext cx="998976" cy="1452087"/>
            <a:chOff x="2446425" y="1033300"/>
            <a:chExt cx="1176650" cy="1710350"/>
          </a:xfrm>
        </p:grpSpPr>
        <p:sp>
          <p:nvSpPr>
            <p:cNvPr id="223" name="Google Shape;223;p31"/>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1"/>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1"/>
          <p:cNvGrpSpPr/>
          <p:nvPr/>
        </p:nvGrpSpPr>
        <p:grpSpPr>
          <a:xfrm>
            <a:off x="3121534" y="3101886"/>
            <a:ext cx="851071" cy="1237096"/>
            <a:chOff x="2446425" y="1033300"/>
            <a:chExt cx="1176650" cy="1710350"/>
          </a:xfrm>
        </p:grpSpPr>
        <p:sp>
          <p:nvSpPr>
            <p:cNvPr id="230" name="Google Shape;230;p31"/>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31"/>
          <p:cNvGrpSpPr/>
          <p:nvPr/>
        </p:nvGrpSpPr>
        <p:grpSpPr>
          <a:xfrm>
            <a:off x="2262126" y="3039623"/>
            <a:ext cx="742584" cy="1079402"/>
            <a:chOff x="2446425" y="1033300"/>
            <a:chExt cx="1176650" cy="1710350"/>
          </a:xfrm>
        </p:grpSpPr>
        <p:sp>
          <p:nvSpPr>
            <p:cNvPr id="237" name="Google Shape;237;p31"/>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31"/>
          <p:cNvGrpSpPr/>
          <p:nvPr/>
        </p:nvGrpSpPr>
        <p:grpSpPr>
          <a:xfrm>
            <a:off x="1524620" y="2868504"/>
            <a:ext cx="620683" cy="902210"/>
            <a:chOff x="2446425" y="1033300"/>
            <a:chExt cx="1176650" cy="1710350"/>
          </a:xfrm>
        </p:grpSpPr>
        <p:sp>
          <p:nvSpPr>
            <p:cNvPr id="244" name="Google Shape;244;p31"/>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31"/>
          <p:cNvGrpSpPr/>
          <p:nvPr/>
        </p:nvGrpSpPr>
        <p:grpSpPr>
          <a:xfrm flipH="1">
            <a:off x="5205219" y="3101886"/>
            <a:ext cx="851071" cy="1237096"/>
            <a:chOff x="2446425" y="1033300"/>
            <a:chExt cx="1176650" cy="1710350"/>
          </a:xfrm>
        </p:grpSpPr>
        <p:sp>
          <p:nvSpPr>
            <p:cNvPr id="251" name="Google Shape;251;p31"/>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1"/>
          <p:cNvGrpSpPr/>
          <p:nvPr/>
        </p:nvGrpSpPr>
        <p:grpSpPr>
          <a:xfrm flipH="1">
            <a:off x="6173114" y="3039623"/>
            <a:ext cx="742584" cy="1079402"/>
            <a:chOff x="2446425" y="1033300"/>
            <a:chExt cx="1176650" cy="1710350"/>
          </a:xfrm>
        </p:grpSpPr>
        <p:sp>
          <p:nvSpPr>
            <p:cNvPr id="258" name="Google Shape;258;p31"/>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31"/>
          <p:cNvGrpSpPr/>
          <p:nvPr/>
        </p:nvGrpSpPr>
        <p:grpSpPr>
          <a:xfrm flipH="1">
            <a:off x="7032522" y="2868504"/>
            <a:ext cx="620683" cy="902210"/>
            <a:chOff x="2446425" y="1033300"/>
            <a:chExt cx="1176650" cy="1710350"/>
          </a:xfrm>
        </p:grpSpPr>
        <p:sp>
          <p:nvSpPr>
            <p:cNvPr id="265" name="Google Shape;265;p31"/>
            <p:cNvSpPr/>
            <p:nvPr/>
          </p:nvSpPr>
          <p:spPr>
            <a:xfrm>
              <a:off x="2556250" y="1262475"/>
              <a:ext cx="892400" cy="1443975"/>
            </a:xfrm>
            <a:custGeom>
              <a:avLst/>
              <a:gdLst/>
              <a:ahLst/>
              <a:cxnLst/>
              <a:rect l="l" t="t" r="r" b="b"/>
              <a:pathLst>
                <a:path w="35696" h="57759" extrusionOk="0">
                  <a:moveTo>
                    <a:pt x="17848" y="1"/>
                  </a:moveTo>
                  <a:cubicBezTo>
                    <a:pt x="2870" y="1"/>
                    <a:pt x="1" y="8300"/>
                    <a:pt x="1" y="18539"/>
                  </a:cubicBezTo>
                  <a:lnTo>
                    <a:pt x="1" y="18682"/>
                  </a:lnTo>
                  <a:lnTo>
                    <a:pt x="1" y="18765"/>
                  </a:lnTo>
                  <a:lnTo>
                    <a:pt x="1" y="50162"/>
                  </a:lnTo>
                  <a:cubicBezTo>
                    <a:pt x="1" y="54341"/>
                    <a:pt x="3299" y="57758"/>
                    <a:pt x="7323" y="57758"/>
                  </a:cubicBezTo>
                  <a:cubicBezTo>
                    <a:pt x="11336" y="57758"/>
                    <a:pt x="15205" y="54329"/>
                    <a:pt x="15205" y="50162"/>
                  </a:cubicBezTo>
                  <a:lnTo>
                    <a:pt x="15205" y="45102"/>
                  </a:lnTo>
                  <a:cubicBezTo>
                    <a:pt x="16253" y="45304"/>
                    <a:pt x="16753" y="45399"/>
                    <a:pt x="17848" y="45399"/>
                  </a:cubicBezTo>
                  <a:cubicBezTo>
                    <a:pt x="18932" y="45399"/>
                    <a:pt x="20015" y="45304"/>
                    <a:pt x="21075" y="45102"/>
                  </a:cubicBezTo>
                  <a:lnTo>
                    <a:pt x="21075" y="47674"/>
                  </a:lnTo>
                  <a:cubicBezTo>
                    <a:pt x="21075" y="51853"/>
                    <a:pt x="24361" y="55270"/>
                    <a:pt x="28385" y="55270"/>
                  </a:cubicBezTo>
                  <a:cubicBezTo>
                    <a:pt x="32410" y="55270"/>
                    <a:pt x="35696" y="51841"/>
                    <a:pt x="35696" y="47674"/>
                  </a:cubicBezTo>
                  <a:lnTo>
                    <a:pt x="35696" y="16741"/>
                  </a:lnTo>
                  <a:cubicBezTo>
                    <a:pt x="35696" y="15693"/>
                    <a:pt x="35493" y="14658"/>
                    <a:pt x="35077" y="13693"/>
                  </a:cubicBezTo>
                  <a:cubicBezTo>
                    <a:pt x="33029" y="5811"/>
                    <a:pt x="26099" y="1"/>
                    <a:pt x="17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2519050" y="1225275"/>
              <a:ext cx="966825" cy="1518375"/>
            </a:xfrm>
            <a:custGeom>
              <a:avLst/>
              <a:gdLst/>
              <a:ahLst/>
              <a:cxnLst/>
              <a:rect l="l" t="t" r="r" b="b"/>
              <a:pathLst>
                <a:path w="38673" h="60735" extrusionOk="0">
                  <a:moveTo>
                    <a:pt x="19336" y="2977"/>
                  </a:moveTo>
                  <a:cubicBezTo>
                    <a:pt x="26706" y="2977"/>
                    <a:pt x="33207" y="8156"/>
                    <a:pt x="35124" y="15562"/>
                  </a:cubicBezTo>
                  <a:lnTo>
                    <a:pt x="35160" y="15669"/>
                  </a:lnTo>
                  <a:lnTo>
                    <a:pt x="35195" y="15765"/>
                  </a:lnTo>
                  <a:cubicBezTo>
                    <a:pt x="35529" y="16538"/>
                    <a:pt x="35696" y="17384"/>
                    <a:pt x="35696" y="18229"/>
                  </a:cubicBezTo>
                  <a:lnTo>
                    <a:pt x="35696" y="49162"/>
                  </a:lnTo>
                  <a:cubicBezTo>
                    <a:pt x="35696" y="52531"/>
                    <a:pt x="33088" y="55269"/>
                    <a:pt x="29873" y="55269"/>
                  </a:cubicBezTo>
                  <a:cubicBezTo>
                    <a:pt x="26659" y="55269"/>
                    <a:pt x="24051" y="52531"/>
                    <a:pt x="24051" y="49162"/>
                  </a:cubicBezTo>
                  <a:lnTo>
                    <a:pt x="24051" y="44804"/>
                  </a:lnTo>
                  <a:lnTo>
                    <a:pt x="22277" y="45137"/>
                  </a:lnTo>
                  <a:cubicBezTo>
                    <a:pt x="21313" y="45316"/>
                    <a:pt x="20325" y="45399"/>
                    <a:pt x="19336" y="45399"/>
                  </a:cubicBezTo>
                  <a:cubicBezTo>
                    <a:pt x="18431" y="45399"/>
                    <a:pt x="18039" y="45328"/>
                    <a:pt x="17098" y="45149"/>
                  </a:cubicBezTo>
                  <a:lnTo>
                    <a:pt x="15205" y="44792"/>
                  </a:lnTo>
                  <a:lnTo>
                    <a:pt x="15205" y="51662"/>
                  </a:lnTo>
                  <a:cubicBezTo>
                    <a:pt x="15205" y="54853"/>
                    <a:pt x="12157" y="57758"/>
                    <a:pt x="8811" y="57758"/>
                  </a:cubicBezTo>
                  <a:cubicBezTo>
                    <a:pt x="5597" y="57758"/>
                    <a:pt x="2977" y="55019"/>
                    <a:pt x="2977" y="51662"/>
                  </a:cubicBezTo>
                  <a:lnTo>
                    <a:pt x="2977" y="20265"/>
                  </a:lnTo>
                  <a:lnTo>
                    <a:pt x="2977" y="20194"/>
                  </a:lnTo>
                  <a:lnTo>
                    <a:pt x="2977" y="20027"/>
                  </a:lnTo>
                  <a:cubicBezTo>
                    <a:pt x="2977" y="14348"/>
                    <a:pt x="3930" y="10478"/>
                    <a:pt x="5978" y="7823"/>
                  </a:cubicBezTo>
                  <a:cubicBezTo>
                    <a:pt x="8502" y="4573"/>
                    <a:pt x="12871" y="2977"/>
                    <a:pt x="19336" y="2977"/>
                  </a:cubicBezTo>
                  <a:close/>
                  <a:moveTo>
                    <a:pt x="19336" y="1"/>
                  </a:moveTo>
                  <a:cubicBezTo>
                    <a:pt x="2203" y="1"/>
                    <a:pt x="1" y="10693"/>
                    <a:pt x="1" y="20015"/>
                  </a:cubicBezTo>
                  <a:lnTo>
                    <a:pt x="1" y="20170"/>
                  </a:lnTo>
                  <a:lnTo>
                    <a:pt x="1" y="20253"/>
                  </a:lnTo>
                  <a:lnTo>
                    <a:pt x="1" y="51662"/>
                  </a:lnTo>
                  <a:cubicBezTo>
                    <a:pt x="1" y="56662"/>
                    <a:pt x="3953" y="60734"/>
                    <a:pt x="8811" y="60734"/>
                  </a:cubicBezTo>
                  <a:cubicBezTo>
                    <a:pt x="13800" y="60734"/>
                    <a:pt x="18181" y="56496"/>
                    <a:pt x="18181" y="51650"/>
                  </a:cubicBezTo>
                  <a:lnTo>
                    <a:pt x="18181" y="48328"/>
                  </a:lnTo>
                  <a:cubicBezTo>
                    <a:pt x="18515" y="48364"/>
                    <a:pt x="18896" y="48376"/>
                    <a:pt x="19336" y="48376"/>
                  </a:cubicBezTo>
                  <a:cubicBezTo>
                    <a:pt x="19920" y="48376"/>
                    <a:pt x="20491" y="48352"/>
                    <a:pt x="21075" y="48304"/>
                  </a:cubicBezTo>
                  <a:lnTo>
                    <a:pt x="21075" y="49162"/>
                  </a:lnTo>
                  <a:cubicBezTo>
                    <a:pt x="21075" y="54174"/>
                    <a:pt x="25016" y="58246"/>
                    <a:pt x="29873" y="58246"/>
                  </a:cubicBezTo>
                  <a:cubicBezTo>
                    <a:pt x="34731" y="58246"/>
                    <a:pt x="38672" y="54174"/>
                    <a:pt x="38672" y="49162"/>
                  </a:cubicBezTo>
                  <a:lnTo>
                    <a:pt x="38672" y="18217"/>
                  </a:lnTo>
                  <a:cubicBezTo>
                    <a:pt x="38672" y="17015"/>
                    <a:pt x="38446" y="15812"/>
                    <a:pt x="37982" y="14705"/>
                  </a:cubicBezTo>
                  <a:cubicBezTo>
                    <a:pt x="35684" y="6037"/>
                    <a:pt x="28028" y="1"/>
                    <a:pt x="1933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2483625" y="1070500"/>
              <a:ext cx="1108150" cy="1067600"/>
            </a:xfrm>
            <a:custGeom>
              <a:avLst/>
              <a:gdLst/>
              <a:ahLst/>
              <a:cxnLst/>
              <a:rect l="l" t="t" r="r" b="b"/>
              <a:pathLst>
                <a:path w="44326" h="42704" extrusionOk="0">
                  <a:moveTo>
                    <a:pt x="21313" y="0"/>
                  </a:moveTo>
                  <a:cubicBezTo>
                    <a:pt x="9538" y="0"/>
                    <a:pt x="1" y="9549"/>
                    <a:pt x="1" y="21325"/>
                  </a:cubicBezTo>
                  <a:cubicBezTo>
                    <a:pt x="1" y="33100"/>
                    <a:pt x="10038" y="41994"/>
                    <a:pt x="21313" y="42649"/>
                  </a:cubicBezTo>
                  <a:cubicBezTo>
                    <a:pt x="21956" y="42685"/>
                    <a:pt x="22584" y="42703"/>
                    <a:pt x="23197" y="42703"/>
                  </a:cubicBezTo>
                  <a:cubicBezTo>
                    <a:pt x="38250" y="42703"/>
                    <a:pt x="44325" y="31820"/>
                    <a:pt x="43685" y="20277"/>
                  </a:cubicBezTo>
                  <a:cubicBezTo>
                    <a:pt x="43018" y="8525"/>
                    <a:pt x="33088" y="0"/>
                    <a:pt x="21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2446425" y="1033300"/>
              <a:ext cx="1176650" cy="1141825"/>
            </a:xfrm>
            <a:custGeom>
              <a:avLst/>
              <a:gdLst/>
              <a:ahLst/>
              <a:cxnLst/>
              <a:rect l="l" t="t" r="r" b="b"/>
              <a:pathLst>
                <a:path w="47066" h="45673" extrusionOk="0">
                  <a:moveTo>
                    <a:pt x="22801" y="2977"/>
                  </a:moveTo>
                  <a:cubicBezTo>
                    <a:pt x="34100" y="2977"/>
                    <a:pt x="43089" y="11097"/>
                    <a:pt x="43685" y="21848"/>
                  </a:cubicBezTo>
                  <a:cubicBezTo>
                    <a:pt x="44042" y="28349"/>
                    <a:pt x="42196" y="33981"/>
                    <a:pt x="38470" y="37695"/>
                  </a:cubicBezTo>
                  <a:cubicBezTo>
                    <a:pt x="35144" y="41021"/>
                    <a:pt x="30526" y="42702"/>
                    <a:pt x="24722" y="42702"/>
                  </a:cubicBezTo>
                  <a:cubicBezTo>
                    <a:pt x="24126" y="42702"/>
                    <a:pt x="23517" y="42684"/>
                    <a:pt x="22896" y="42648"/>
                  </a:cubicBezTo>
                  <a:cubicBezTo>
                    <a:pt x="11728" y="42005"/>
                    <a:pt x="2977" y="33290"/>
                    <a:pt x="2977" y="22813"/>
                  </a:cubicBezTo>
                  <a:cubicBezTo>
                    <a:pt x="2977" y="11883"/>
                    <a:pt x="11871" y="2977"/>
                    <a:pt x="22801" y="2977"/>
                  </a:cubicBezTo>
                  <a:close/>
                  <a:moveTo>
                    <a:pt x="22801" y="0"/>
                  </a:moveTo>
                  <a:cubicBezTo>
                    <a:pt x="10228" y="0"/>
                    <a:pt x="0" y="10228"/>
                    <a:pt x="0" y="22801"/>
                  </a:cubicBezTo>
                  <a:cubicBezTo>
                    <a:pt x="0" y="28789"/>
                    <a:pt x="2441" y="34433"/>
                    <a:pt x="6882" y="38707"/>
                  </a:cubicBezTo>
                  <a:cubicBezTo>
                    <a:pt x="11169" y="42827"/>
                    <a:pt x="16788" y="45280"/>
                    <a:pt x="22718" y="45613"/>
                  </a:cubicBezTo>
                  <a:cubicBezTo>
                    <a:pt x="23372" y="45649"/>
                    <a:pt x="24015" y="45672"/>
                    <a:pt x="24658" y="45672"/>
                  </a:cubicBezTo>
                  <a:cubicBezTo>
                    <a:pt x="31231" y="45672"/>
                    <a:pt x="36707" y="43660"/>
                    <a:pt x="40577" y="39803"/>
                  </a:cubicBezTo>
                  <a:cubicBezTo>
                    <a:pt x="44911" y="35481"/>
                    <a:pt x="47066" y="29039"/>
                    <a:pt x="46661" y="21681"/>
                  </a:cubicBezTo>
                  <a:cubicBezTo>
                    <a:pt x="46340" y="15693"/>
                    <a:pt x="43637" y="10085"/>
                    <a:pt x="39148" y="6096"/>
                  </a:cubicBezTo>
                  <a:cubicBezTo>
                    <a:pt x="34731" y="2167"/>
                    <a:pt x="28921" y="0"/>
                    <a:pt x="228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2752425" y="1328875"/>
              <a:ext cx="702175" cy="389350"/>
            </a:xfrm>
            <a:custGeom>
              <a:avLst/>
              <a:gdLst/>
              <a:ahLst/>
              <a:cxnLst/>
              <a:rect l="l" t="t" r="r" b="b"/>
              <a:pathLst>
                <a:path w="28087" h="15574" extrusionOk="0">
                  <a:moveTo>
                    <a:pt x="7787" y="0"/>
                  </a:moveTo>
                  <a:cubicBezTo>
                    <a:pt x="1191" y="0"/>
                    <a:pt x="0" y="3501"/>
                    <a:pt x="0" y="7787"/>
                  </a:cubicBezTo>
                  <a:cubicBezTo>
                    <a:pt x="12" y="12073"/>
                    <a:pt x="3489" y="15550"/>
                    <a:pt x="7787" y="15573"/>
                  </a:cubicBezTo>
                  <a:lnTo>
                    <a:pt x="20300" y="15573"/>
                  </a:lnTo>
                  <a:cubicBezTo>
                    <a:pt x="24598" y="15550"/>
                    <a:pt x="28075" y="12073"/>
                    <a:pt x="28087" y="7787"/>
                  </a:cubicBezTo>
                  <a:cubicBezTo>
                    <a:pt x="28075" y="3489"/>
                    <a:pt x="24598" y="12"/>
                    <a:pt x="20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2715200" y="1291650"/>
              <a:ext cx="779600" cy="463800"/>
            </a:xfrm>
            <a:custGeom>
              <a:avLst/>
              <a:gdLst/>
              <a:ahLst/>
              <a:cxnLst/>
              <a:rect l="l" t="t" r="r" b="b"/>
              <a:pathLst>
                <a:path w="31184" h="18552" extrusionOk="0">
                  <a:moveTo>
                    <a:pt x="21876" y="2977"/>
                  </a:moveTo>
                  <a:cubicBezTo>
                    <a:pt x="25349" y="2977"/>
                    <a:pt x="28183" y="5793"/>
                    <a:pt x="28183" y="9276"/>
                  </a:cubicBezTo>
                  <a:cubicBezTo>
                    <a:pt x="28183" y="12759"/>
                    <a:pt x="25349" y="15575"/>
                    <a:pt x="21876" y="15575"/>
                  </a:cubicBezTo>
                  <a:cubicBezTo>
                    <a:pt x="21847" y="15575"/>
                    <a:pt x="21818" y="15575"/>
                    <a:pt x="21789" y="15574"/>
                  </a:cubicBezTo>
                  <a:lnTo>
                    <a:pt x="9264" y="15574"/>
                  </a:lnTo>
                  <a:cubicBezTo>
                    <a:pt x="5787" y="15562"/>
                    <a:pt x="2977" y="12752"/>
                    <a:pt x="2977" y="9276"/>
                  </a:cubicBezTo>
                  <a:cubicBezTo>
                    <a:pt x="2977" y="7097"/>
                    <a:pt x="3323" y="5644"/>
                    <a:pt x="4061" y="4704"/>
                  </a:cubicBezTo>
                  <a:cubicBezTo>
                    <a:pt x="4990" y="3549"/>
                    <a:pt x="6692" y="2977"/>
                    <a:pt x="9276" y="2977"/>
                  </a:cubicBezTo>
                  <a:lnTo>
                    <a:pt x="21789" y="2977"/>
                  </a:lnTo>
                  <a:cubicBezTo>
                    <a:pt x="21818" y="2977"/>
                    <a:pt x="21847" y="2977"/>
                    <a:pt x="21876" y="2977"/>
                  </a:cubicBezTo>
                  <a:close/>
                  <a:moveTo>
                    <a:pt x="21899" y="0"/>
                  </a:moveTo>
                  <a:cubicBezTo>
                    <a:pt x="21862" y="0"/>
                    <a:pt x="21826" y="0"/>
                    <a:pt x="21789" y="1"/>
                  </a:cubicBezTo>
                  <a:lnTo>
                    <a:pt x="9276" y="1"/>
                  </a:lnTo>
                  <a:cubicBezTo>
                    <a:pt x="965" y="1"/>
                    <a:pt x="1" y="5299"/>
                    <a:pt x="1" y="9276"/>
                  </a:cubicBezTo>
                  <a:cubicBezTo>
                    <a:pt x="13" y="14395"/>
                    <a:pt x="4156" y="18539"/>
                    <a:pt x="9276" y="18551"/>
                  </a:cubicBezTo>
                  <a:lnTo>
                    <a:pt x="21789" y="18551"/>
                  </a:lnTo>
                  <a:cubicBezTo>
                    <a:pt x="21826" y="18551"/>
                    <a:pt x="21862" y="18551"/>
                    <a:pt x="21899" y="18551"/>
                  </a:cubicBezTo>
                  <a:cubicBezTo>
                    <a:pt x="27016" y="18551"/>
                    <a:pt x="31183" y="14407"/>
                    <a:pt x="31183" y="9276"/>
                  </a:cubicBezTo>
                  <a:cubicBezTo>
                    <a:pt x="31183" y="4145"/>
                    <a:pt x="27016" y="0"/>
                    <a:pt x="218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2500"/>
                                        <p:tgtEl>
                                          <p:spTgt spid="222"/>
                                        </p:tgtEl>
                                        <p:attrNameLst>
                                          <p:attrName>ppt_y</p:attrName>
                                        </p:attrNameLst>
                                      </p:cBhvr>
                                      <p:tavLst>
                                        <p:tav tm="0">
                                          <p:val>
                                            <p:strVal val="#ppt_y+1"/>
                                          </p:val>
                                        </p:tav>
                                        <p:tav tm="100000">
                                          <p:val>
                                            <p:strVal val="#ppt_y"/>
                                          </p:val>
                                        </p:tav>
                                      </p:tavLst>
                                    </p:anim>
                                  </p:childTnLst>
                                </p:cTn>
                              </p:par>
                            </p:childTnLst>
                          </p:cTn>
                        </p:par>
                        <p:par>
                          <p:cTn id="8" fill="hold">
                            <p:stCondLst>
                              <p:cond delay="2500"/>
                            </p:stCondLst>
                            <p:childTnLst>
                              <p:par>
                                <p:cTn id="9" presetID="2" presetClass="entr" presetSubtype="4" fill="hold" nodeType="afterEffect">
                                  <p:stCondLst>
                                    <p:cond delay="0"/>
                                  </p:stCondLst>
                                  <p:childTnLst>
                                    <p:set>
                                      <p:cBhvr>
                                        <p:cTn id="10" dur="1" fill="hold">
                                          <p:stCondLst>
                                            <p:cond delay="0"/>
                                          </p:stCondLst>
                                        </p:cTn>
                                        <p:tgtEl>
                                          <p:spTgt spid="229"/>
                                        </p:tgtEl>
                                        <p:attrNameLst>
                                          <p:attrName>style.visibility</p:attrName>
                                        </p:attrNameLst>
                                      </p:cBhvr>
                                      <p:to>
                                        <p:strVal val="visible"/>
                                      </p:to>
                                    </p:set>
                                    <p:anim calcmode="lin" valueType="num">
                                      <p:cBhvr additive="base">
                                        <p:cTn id="11" dur="2500"/>
                                        <p:tgtEl>
                                          <p:spTgt spid="229"/>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50"/>
                                        </p:tgtEl>
                                        <p:attrNameLst>
                                          <p:attrName>style.visibility</p:attrName>
                                        </p:attrNameLst>
                                      </p:cBhvr>
                                      <p:to>
                                        <p:strVal val="visible"/>
                                      </p:to>
                                    </p:set>
                                    <p:anim calcmode="lin" valueType="num">
                                      <p:cBhvr additive="base">
                                        <p:cTn id="14" dur="2500"/>
                                        <p:tgtEl>
                                          <p:spTgt spid="250"/>
                                        </p:tgtEl>
                                        <p:attrNameLst>
                                          <p:attrName>ppt_y</p:attrName>
                                        </p:attrNameLst>
                                      </p:cBhvr>
                                      <p:tavLst>
                                        <p:tav tm="0">
                                          <p:val>
                                            <p:strVal val="#ppt_y+1"/>
                                          </p:val>
                                        </p:tav>
                                        <p:tav tm="100000">
                                          <p:val>
                                            <p:strVal val="#ppt_y"/>
                                          </p:val>
                                        </p:tav>
                                      </p:tavLst>
                                    </p:anim>
                                  </p:childTnLst>
                                </p:cTn>
                              </p:par>
                            </p:childTnLst>
                          </p:cTn>
                        </p:par>
                        <p:par>
                          <p:cTn id="15" fill="hold">
                            <p:stCondLst>
                              <p:cond delay="5000"/>
                            </p:stCondLst>
                            <p:childTnLst>
                              <p:par>
                                <p:cTn id="16" presetID="2" presetClass="entr" presetSubtype="4" fill="hold" nodeType="afterEffect">
                                  <p:stCondLst>
                                    <p:cond delay="0"/>
                                  </p:stCondLst>
                                  <p:childTnLst>
                                    <p:set>
                                      <p:cBhvr>
                                        <p:cTn id="17" dur="1" fill="hold">
                                          <p:stCondLst>
                                            <p:cond delay="0"/>
                                          </p:stCondLst>
                                        </p:cTn>
                                        <p:tgtEl>
                                          <p:spTgt spid="236"/>
                                        </p:tgtEl>
                                        <p:attrNameLst>
                                          <p:attrName>style.visibility</p:attrName>
                                        </p:attrNameLst>
                                      </p:cBhvr>
                                      <p:to>
                                        <p:strVal val="visible"/>
                                      </p:to>
                                    </p:set>
                                    <p:anim calcmode="lin" valueType="num">
                                      <p:cBhvr additive="base">
                                        <p:cTn id="18" dur="2500"/>
                                        <p:tgtEl>
                                          <p:spTgt spid="236"/>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anim calcmode="lin" valueType="num">
                                      <p:cBhvr additive="base">
                                        <p:cTn id="21" dur="2500"/>
                                        <p:tgtEl>
                                          <p:spTgt spid="257"/>
                                        </p:tgtEl>
                                        <p:attrNameLst>
                                          <p:attrName>ppt_y</p:attrName>
                                        </p:attrNameLst>
                                      </p:cBhvr>
                                      <p:tavLst>
                                        <p:tav tm="0">
                                          <p:val>
                                            <p:strVal val="#ppt_y+1"/>
                                          </p:val>
                                        </p:tav>
                                        <p:tav tm="100000">
                                          <p:val>
                                            <p:strVal val="#ppt_y"/>
                                          </p:val>
                                        </p:tav>
                                      </p:tavLst>
                                    </p:anim>
                                  </p:childTnLst>
                                </p:cTn>
                              </p:par>
                            </p:childTnLst>
                          </p:cTn>
                        </p:par>
                        <p:par>
                          <p:cTn id="22" fill="hold">
                            <p:stCondLst>
                              <p:cond delay="7500"/>
                            </p:stCondLst>
                            <p:childTnLst>
                              <p:par>
                                <p:cTn id="23" presetID="2" presetClass="entr" presetSubtype="4" fill="hold" nodeType="afterEffect">
                                  <p:stCondLst>
                                    <p:cond delay="0"/>
                                  </p:stCondLst>
                                  <p:childTnLst>
                                    <p:set>
                                      <p:cBhvr>
                                        <p:cTn id="24" dur="1" fill="hold">
                                          <p:stCondLst>
                                            <p:cond delay="0"/>
                                          </p:stCondLst>
                                        </p:cTn>
                                        <p:tgtEl>
                                          <p:spTgt spid="243"/>
                                        </p:tgtEl>
                                        <p:attrNameLst>
                                          <p:attrName>style.visibility</p:attrName>
                                        </p:attrNameLst>
                                      </p:cBhvr>
                                      <p:to>
                                        <p:strVal val="visible"/>
                                      </p:to>
                                    </p:set>
                                    <p:anim calcmode="lin" valueType="num">
                                      <p:cBhvr additive="base">
                                        <p:cTn id="25" dur="2500"/>
                                        <p:tgtEl>
                                          <p:spTgt spid="243"/>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64"/>
                                        </p:tgtEl>
                                        <p:attrNameLst>
                                          <p:attrName>style.visibility</p:attrName>
                                        </p:attrNameLst>
                                      </p:cBhvr>
                                      <p:to>
                                        <p:strVal val="visible"/>
                                      </p:to>
                                    </p:set>
                                    <p:anim calcmode="lin" valueType="num">
                                      <p:cBhvr additive="base">
                                        <p:cTn id="28" dur="2500"/>
                                        <p:tgtEl>
                                          <p:spTgt spid="2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9"/>
          <p:cNvSpPr txBox="1">
            <a:spLocks noGrp="1"/>
          </p:cNvSpPr>
          <p:nvPr>
            <p:ph type="body" idx="1"/>
          </p:nvPr>
        </p:nvSpPr>
        <p:spPr>
          <a:xfrm>
            <a:off x="488700" y="1139700"/>
            <a:ext cx="8026800" cy="3463500"/>
          </a:xfrm>
          <a:prstGeom prst="rect">
            <a:avLst/>
          </a:prstGeom>
        </p:spPr>
        <p:txBody>
          <a:bodyPr spcFirstLastPara="1" wrap="square" lIns="91425" tIns="91425" rIns="91425" bIns="91425" anchor="t" anchorCtr="0">
            <a:noAutofit/>
          </a:bodyPr>
          <a:lstStyle/>
          <a:p>
            <a:pPr marL="457200" marR="0" lvl="0" indent="-339725" algn="l" rtl="0">
              <a:lnSpc>
                <a:spcPct val="150000"/>
              </a:lnSpc>
              <a:spcBef>
                <a:spcPts val="0"/>
              </a:spcBef>
              <a:spcAft>
                <a:spcPts val="0"/>
              </a:spcAft>
              <a:buSzPts val="1750"/>
              <a:buChar char="-"/>
            </a:pPr>
            <a:r>
              <a:rPr lang="en" sz="1750"/>
              <a:t>Therefore the cost function </a:t>
            </a:r>
            <a:r>
              <a:rPr lang="en" sz="1750" i="1"/>
              <a:t>f </a:t>
            </a:r>
            <a:r>
              <a:rPr lang="en" sz="1750"/>
              <a:t>we used can be defined as</a:t>
            </a:r>
            <a:endParaRPr/>
          </a:p>
          <a:p>
            <a:pPr marL="0" marR="0" lvl="0" indent="0" algn="l" rtl="0">
              <a:lnSpc>
                <a:spcPct val="150000"/>
              </a:lnSpc>
              <a:spcBef>
                <a:spcPts val="1600"/>
              </a:spcBef>
              <a:spcAft>
                <a:spcPts val="1600"/>
              </a:spcAft>
              <a:buNone/>
            </a:pPr>
            <a:r>
              <a:rPr lang="en" sz="2050"/>
              <a:t> </a:t>
            </a:r>
            <a:endParaRPr sz="2050"/>
          </a:p>
        </p:txBody>
      </p:sp>
      <p:sp>
        <p:nvSpPr>
          <p:cNvPr id="395" name="Google Shape;395;p49"/>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Improvements</a:t>
            </a:r>
            <a:endParaRPr/>
          </a:p>
          <a:p>
            <a:pPr marL="0" lvl="0" indent="0" algn="ctr" rtl="0">
              <a:spcBef>
                <a:spcPts val="0"/>
              </a:spcBef>
              <a:spcAft>
                <a:spcPts val="0"/>
              </a:spcAft>
              <a:buNone/>
            </a:pPr>
            <a:endParaRPr/>
          </a:p>
        </p:txBody>
      </p:sp>
      <p:sp>
        <p:nvSpPr>
          <p:cNvPr id="396" name="Google Shape;396;p49"/>
          <p:cNvSpPr txBox="1">
            <a:spLocks noGrp="1"/>
          </p:cNvSpPr>
          <p:nvPr>
            <p:ph type="title"/>
          </p:nvPr>
        </p:nvSpPr>
        <p:spPr>
          <a:xfrm>
            <a:off x="650100" y="2285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Cost = &lt;total push from start&gt; +</a:t>
            </a:r>
            <a:endParaRPr sz="3200"/>
          </a:p>
          <a:p>
            <a:pPr marL="0" lvl="0" indent="0" algn="ctr" rtl="0">
              <a:spcBef>
                <a:spcPts val="0"/>
              </a:spcBef>
              <a:spcAft>
                <a:spcPts val="0"/>
              </a:spcAft>
              <a:buNone/>
            </a:pPr>
            <a:r>
              <a:rPr lang="en" sz="3200"/>
              <a:t> &lt;MANHATTAN DISTANCE from current crates to destination&gt;</a:t>
            </a: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0"/>
          <p:cNvSpPr txBox="1">
            <a:spLocks noGrp="1"/>
          </p:cNvSpPr>
          <p:nvPr>
            <p:ph type="body" idx="1"/>
          </p:nvPr>
        </p:nvSpPr>
        <p:spPr>
          <a:xfrm>
            <a:off x="488700" y="1139700"/>
            <a:ext cx="8026800" cy="3463500"/>
          </a:xfrm>
          <a:prstGeom prst="rect">
            <a:avLst/>
          </a:prstGeom>
        </p:spPr>
        <p:txBody>
          <a:bodyPr spcFirstLastPara="1" wrap="square" lIns="91425" tIns="91425" rIns="91425" bIns="91425" anchor="t" anchorCtr="0">
            <a:noAutofit/>
          </a:bodyPr>
          <a:lstStyle/>
          <a:p>
            <a:pPr marL="457200" lvl="0" indent="-339725" algn="just" rtl="0">
              <a:lnSpc>
                <a:spcPct val="150000"/>
              </a:lnSpc>
              <a:spcBef>
                <a:spcPts val="0"/>
              </a:spcBef>
              <a:spcAft>
                <a:spcPts val="0"/>
              </a:spcAft>
              <a:buSzPts val="1750"/>
              <a:buChar char="-"/>
            </a:pPr>
            <a:r>
              <a:rPr lang="en" sz="1750"/>
              <a:t>Also we utilized the numpy array for storing the states (as original implementation used tuples and lists)</a:t>
            </a:r>
            <a:endParaRPr sz="1750"/>
          </a:p>
          <a:p>
            <a:pPr marL="457200" lvl="0" indent="0" algn="just" rtl="0">
              <a:lnSpc>
                <a:spcPct val="150000"/>
              </a:lnSpc>
              <a:spcBef>
                <a:spcPts val="1600"/>
              </a:spcBef>
              <a:spcAft>
                <a:spcPts val="0"/>
              </a:spcAft>
              <a:buNone/>
            </a:pPr>
            <a:r>
              <a:rPr lang="en" sz="1750"/>
              <a:t>=&gt; The performance was improved (on searching time criteria)</a:t>
            </a:r>
            <a:endParaRPr sz="1750"/>
          </a:p>
          <a:p>
            <a:pPr marL="0" marR="0" lvl="0" indent="0" algn="l" rtl="0">
              <a:lnSpc>
                <a:spcPct val="150000"/>
              </a:lnSpc>
              <a:spcBef>
                <a:spcPts val="1600"/>
              </a:spcBef>
              <a:spcAft>
                <a:spcPts val="1600"/>
              </a:spcAft>
              <a:buNone/>
            </a:pPr>
            <a:endParaRPr sz="2050"/>
          </a:p>
        </p:txBody>
      </p:sp>
      <p:sp>
        <p:nvSpPr>
          <p:cNvPr id="402" name="Google Shape;402;p50"/>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Improvements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1"/>
          <p:cNvSpPr txBox="1">
            <a:spLocks noGrp="1"/>
          </p:cNvSpPr>
          <p:nvPr>
            <p:ph type="body" idx="1"/>
          </p:nvPr>
        </p:nvSpPr>
        <p:spPr>
          <a:xfrm>
            <a:off x="488700" y="1139700"/>
            <a:ext cx="8026800" cy="3463500"/>
          </a:xfrm>
          <a:prstGeom prst="rect">
            <a:avLst/>
          </a:prstGeom>
        </p:spPr>
        <p:txBody>
          <a:bodyPr spcFirstLastPara="1" wrap="square" lIns="91425" tIns="91425" rIns="91425" bIns="91425" anchor="t" anchorCtr="0">
            <a:noAutofit/>
          </a:bodyPr>
          <a:lstStyle/>
          <a:p>
            <a:pPr marL="457200" lvl="0" indent="-339725" algn="just" rtl="0">
              <a:lnSpc>
                <a:spcPct val="150000"/>
              </a:lnSpc>
              <a:spcBef>
                <a:spcPts val="0"/>
              </a:spcBef>
              <a:spcAft>
                <a:spcPts val="0"/>
              </a:spcAft>
              <a:buSzPts val="1750"/>
              <a:buChar char="-"/>
            </a:pPr>
            <a:r>
              <a:rPr lang="en" sz="1750"/>
              <a:t>Timeout limit was set to 1500 seconds</a:t>
            </a:r>
            <a:endParaRPr sz="1750"/>
          </a:p>
          <a:p>
            <a:pPr marL="457200" lvl="0" indent="-339725" algn="just" rtl="0">
              <a:lnSpc>
                <a:spcPct val="150000"/>
              </a:lnSpc>
              <a:spcBef>
                <a:spcPts val="0"/>
              </a:spcBef>
              <a:spcAft>
                <a:spcPts val="0"/>
              </a:spcAft>
              <a:buSzPts val="1750"/>
              <a:buChar char="-"/>
            </a:pPr>
            <a:r>
              <a:rPr lang="en" sz="1750"/>
              <a:t>On using tuples and lists as original implementation =&gt; The Micro cosmos level 22 on a* method: timed out</a:t>
            </a:r>
            <a:br>
              <a:rPr lang="en" sz="1750"/>
            </a:br>
            <a:endParaRPr sz="1750"/>
          </a:p>
          <a:p>
            <a:pPr marL="457200" lvl="0" indent="-339725" algn="just" rtl="0">
              <a:lnSpc>
                <a:spcPct val="150000"/>
              </a:lnSpc>
              <a:spcBef>
                <a:spcPts val="0"/>
              </a:spcBef>
              <a:spcAft>
                <a:spcPts val="0"/>
              </a:spcAft>
              <a:buSzPts val="1750"/>
              <a:buChar char="-"/>
            </a:pPr>
            <a:r>
              <a:rPr lang="en" sz="1750"/>
              <a:t>On using numpy array =&gt; no timeout and time taken was better</a:t>
            </a:r>
            <a:endParaRPr sz="1750"/>
          </a:p>
        </p:txBody>
      </p:sp>
      <p:sp>
        <p:nvSpPr>
          <p:cNvPr id="408" name="Google Shape;408;p51"/>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Improvements</a:t>
            </a:r>
            <a:endParaRPr/>
          </a:p>
        </p:txBody>
      </p:sp>
      <p:pic>
        <p:nvPicPr>
          <p:cNvPr id="409" name="Google Shape;409;p51"/>
          <p:cNvPicPr preferRelativeResize="0"/>
          <p:nvPr/>
        </p:nvPicPr>
        <p:blipFill>
          <a:blip r:embed="rId3">
            <a:alphaModFix/>
          </a:blip>
          <a:stretch>
            <a:fillRect/>
          </a:stretch>
        </p:blipFill>
        <p:spPr>
          <a:xfrm>
            <a:off x="1919600" y="2350312"/>
            <a:ext cx="4657325" cy="442875"/>
          </a:xfrm>
          <a:prstGeom prst="rect">
            <a:avLst/>
          </a:prstGeom>
          <a:noFill/>
          <a:ln>
            <a:noFill/>
          </a:ln>
        </p:spPr>
      </p:pic>
      <p:pic>
        <p:nvPicPr>
          <p:cNvPr id="410" name="Google Shape;410;p51"/>
          <p:cNvPicPr preferRelativeResize="0"/>
          <p:nvPr/>
        </p:nvPicPr>
        <p:blipFill>
          <a:blip r:embed="rId4">
            <a:alphaModFix/>
          </a:blip>
          <a:stretch>
            <a:fillRect/>
          </a:stretch>
        </p:blipFill>
        <p:spPr>
          <a:xfrm>
            <a:off x="1919600" y="3568550"/>
            <a:ext cx="4657325" cy="5214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DEADLOCK</a:t>
            </a:r>
            <a:endParaRPr/>
          </a:p>
          <a:p>
            <a:pPr marL="0" lvl="0" indent="0" algn="ctr" rtl="0">
              <a:spcBef>
                <a:spcPts val="0"/>
              </a:spcBef>
              <a:spcAft>
                <a:spcPts val="0"/>
              </a:spcAft>
              <a:buNone/>
            </a:pPr>
            <a:endParaRPr/>
          </a:p>
        </p:txBody>
      </p:sp>
      <p:sp>
        <p:nvSpPr>
          <p:cNvPr id="416" name="Google Shape;416;p52"/>
          <p:cNvSpPr txBox="1">
            <a:spLocks noGrp="1"/>
          </p:cNvSpPr>
          <p:nvPr>
            <p:ph type="body" idx="1"/>
          </p:nvPr>
        </p:nvSpPr>
        <p:spPr>
          <a:xfrm>
            <a:off x="488700" y="1139700"/>
            <a:ext cx="3957300" cy="34635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These patterns are used to recognize potentials </a:t>
            </a:r>
            <a:r>
              <a:rPr lang="en" sz="1750" b="1"/>
              <a:t>deadlock</a:t>
            </a:r>
            <a:endParaRPr sz="1750" b="1"/>
          </a:p>
          <a:p>
            <a:pPr marL="457200" marR="0" lvl="0" indent="0" algn="l" rtl="0">
              <a:lnSpc>
                <a:spcPct val="150000"/>
              </a:lnSpc>
              <a:spcBef>
                <a:spcPts val="1600"/>
              </a:spcBef>
              <a:spcAft>
                <a:spcPts val="1600"/>
              </a:spcAft>
              <a:buNone/>
            </a:pPr>
            <a:r>
              <a:rPr lang="en" sz="1750" b="1"/>
              <a:t>=&gt; </a:t>
            </a:r>
            <a:r>
              <a:rPr lang="en" sz="1750"/>
              <a:t>Helps pruning the search, reducing time and space</a:t>
            </a:r>
            <a:endParaRPr sz="1750"/>
          </a:p>
        </p:txBody>
      </p:sp>
      <p:sp>
        <p:nvSpPr>
          <p:cNvPr id="417" name="Google Shape;417;p52"/>
          <p:cNvSpPr txBox="1"/>
          <p:nvPr/>
        </p:nvSpPr>
        <p:spPr>
          <a:xfrm>
            <a:off x="5057225" y="4378406"/>
            <a:ext cx="3483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6: Crate stucks in the corner of 2 walls</a:t>
            </a:r>
            <a:endParaRPr>
              <a:solidFill>
                <a:schemeClr val="lt1"/>
              </a:solidFill>
              <a:latin typeface="Roboto Mono"/>
              <a:ea typeface="Roboto Mono"/>
              <a:cs typeface="Roboto Mono"/>
              <a:sym typeface="Roboto Mono"/>
            </a:endParaRPr>
          </a:p>
        </p:txBody>
      </p:sp>
      <p:pic>
        <p:nvPicPr>
          <p:cNvPr id="418" name="Google Shape;418;p52"/>
          <p:cNvPicPr preferRelativeResize="0"/>
          <p:nvPr/>
        </p:nvPicPr>
        <p:blipFill>
          <a:blip r:embed="rId3">
            <a:alphaModFix/>
          </a:blip>
          <a:stretch>
            <a:fillRect/>
          </a:stretch>
        </p:blipFill>
        <p:spPr>
          <a:xfrm>
            <a:off x="5378200" y="1354718"/>
            <a:ext cx="2841950" cy="28009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3"/>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DEADLOCK</a:t>
            </a:r>
            <a:endParaRPr/>
          </a:p>
          <a:p>
            <a:pPr marL="0" lvl="0" indent="0" algn="ctr" rtl="0">
              <a:spcBef>
                <a:spcPts val="0"/>
              </a:spcBef>
              <a:spcAft>
                <a:spcPts val="0"/>
              </a:spcAft>
              <a:buNone/>
            </a:pPr>
            <a:endParaRPr/>
          </a:p>
        </p:txBody>
      </p:sp>
      <p:sp>
        <p:nvSpPr>
          <p:cNvPr id="424" name="Google Shape;424;p53"/>
          <p:cNvSpPr txBox="1">
            <a:spLocks noGrp="1"/>
          </p:cNvSpPr>
          <p:nvPr>
            <p:ph type="body" idx="1"/>
          </p:nvPr>
        </p:nvSpPr>
        <p:spPr>
          <a:xfrm>
            <a:off x="488700" y="1139700"/>
            <a:ext cx="3957300" cy="34635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These patterns are used to recognize potentials </a:t>
            </a:r>
            <a:r>
              <a:rPr lang="en" sz="1750" b="1"/>
              <a:t>deadlock</a:t>
            </a:r>
            <a:endParaRPr sz="1750" b="1"/>
          </a:p>
          <a:p>
            <a:pPr marL="457200" marR="0" lvl="0" indent="0" algn="l" rtl="0">
              <a:lnSpc>
                <a:spcPct val="150000"/>
              </a:lnSpc>
              <a:spcBef>
                <a:spcPts val="1600"/>
              </a:spcBef>
              <a:spcAft>
                <a:spcPts val="1600"/>
              </a:spcAft>
              <a:buNone/>
            </a:pPr>
            <a:r>
              <a:rPr lang="en" sz="1750" b="1"/>
              <a:t>=&gt; </a:t>
            </a:r>
            <a:r>
              <a:rPr lang="en" sz="1750"/>
              <a:t>Helps pruning the search, reducing time and space</a:t>
            </a:r>
            <a:endParaRPr sz="1750"/>
          </a:p>
        </p:txBody>
      </p:sp>
      <p:pic>
        <p:nvPicPr>
          <p:cNvPr id="425" name="Google Shape;425;p53"/>
          <p:cNvPicPr preferRelativeResize="0"/>
          <p:nvPr/>
        </p:nvPicPr>
        <p:blipFill>
          <a:blip r:embed="rId3">
            <a:alphaModFix/>
          </a:blip>
          <a:stretch>
            <a:fillRect/>
          </a:stretch>
        </p:blipFill>
        <p:spPr>
          <a:xfrm>
            <a:off x="5330850" y="1324925"/>
            <a:ext cx="2841950" cy="2841950"/>
          </a:xfrm>
          <a:prstGeom prst="rect">
            <a:avLst/>
          </a:prstGeom>
          <a:noFill/>
          <a:ln>
            <a:noFill/>
          </a:ln>
        </p:spPr>
      </p:pic>
      <p:sp>
        <p:nvSpPr>
          <p:cNvPr id="426" name="Google Shape;426;p53"/>
          <p:cNvSpPr txBox="1"/>
          <p:nvPr/>
        </p:nvSpPr>
        <p:spPr>
          <a:xfrm>
            <a:off x="5057225" y="4378406"/>
            <a:ext cx="3483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7: Crate stuck in a corner of 2 crates and 1 wall</a:t>
            </a:r>
            <a:endParaRPr>
              <a:solidFill>
                <a:schemeClr val="lt1"/>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DEADLOCK</a:t>
            </a:r>
            <a:endParaRPr/>
          </a:p>
          <a:p>
            <a:pPr marL="0" lvl="0" indent="0" algn="ctr" rtl="0">
              <a:spcBef>
                <a:spcPts val="0"/>
              </a:spcBef>
              <a:spcAft>
                <a:spcPts val="0"/>
              </a:spcAft>
              <a:buNone/>
            </a:pPr>
            <a:endParaRPr/>
          </a:p>
        </p:txBody>
      </p:sp>
      <p:sp>
        <p:nvSpPr>
          <p:cNvPr id="432" name="Google Shape;432;p54"/>
          <p:cNvSpPr txBox="1">
            <a:spLocks noGrp="1"/>
          </p:cNvSpPr>
          <p:nvPr>
            <p:ph type="body" idx="1"/>
          </p:nvPr>
        </p:nvSpPr>
        <p:spPr>
          <a:xfrm>
            <a:off x="488700" y="1139700"/>
            <a:ext cx="3957300" cy="34635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These patterns are used to recognize potentials </a:t>
            </a:r>
            <a:r>
              <a:rPr lang="en" sz="1750" b="1"/>
              <a:t>deadlock</a:t>
            </a:r>
            <a:endParaRPr sz="1750" b="1"/>
          </a:p>
          <a:p>
            <a:pPr marL="457200" marR="0" lvl="0" indent="0" algn="l" rtl="0">
              <a:lnSpc>
                <a:spcPct val="150000"/>
              </a:lnSpc>
              <a:spcBef>
                <a:spcPts val="1600"/>
              </a:spcBef>
              <a:spcAft>
                <a:spcPts val="1600"/>
              </a:spcAft>
              <a:buNone/>
            </a:pPr>
            <a:r>
              <a:rPr lang="en" sz="1750" b="1"/>
              <a:t>=&gt; </a:t>
            </a:r>
            <a:r>
              <a:rPr lang="en" sz="1750"/>
              <a:t>Helps pruning the search, reducing time and space</a:t>
            </a:r>
            <a:endParaRPr sz="1750"/>
          </a:p>
        </p:txBody>
      </p:sp>
      <p:sp>
        <p:nvSpPr>
          <p:cNvPr id="433" name="Google Shape;433;p54"/>
          <p:cNvSpPr txBox="1"/>
          <p:nvPr/>
        </p:nvSpPr>
        <p:spPr>
          <a:xfrm>
            <a:off x="5057225" y="4378406"/>
            <a:ext cx="3483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8: Crate stucks in a corner of 3 crates</a:t>
            </a:r>
            <a:endParaRPr>
              <a:solidFill>
                <a:schemeClr val="lt1"/>
              </a:solidFill>
              <a:latin typeface="Roboto Mono"/>
              <a:ea typeface="Roboto Mono"/>
              <a:cs typeface="Roboto Mono"/>
              <a:sym typeface="Roboto Mono"/>
            </a:endParaRPr>
          </a:p>
        </p:txBody>
      </p:sp>
      <p:pic>
        <p:nvPicPr>
          <p:cNvPr id="434" name="Google Shape;434;p54"/>
          <p:cNvPicPr preferRelativeResize="0"/>
          <p:nvPr/>
        </p:nvPicPr>
        <p:blipFill>
          <a:blip r:embed="rId3">
            <a:alphaModFix/>
          </a:blip>
          <a:stretch>
            <a:fillRect/>
          </a:stretch>
        </p:blipFill>
        <p:spPr>
          <a:xfrm>
            <a:off x="5378200" y="1324913"/>
            <a:ext cx="2841950" cy="28833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5"/>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DEADLOCK</a:t>
            </a:r>
            <a:endParaRPr/>
          </a:p>
          <a:p>
            <a:pPr marL="0" lvl="0" indent="0" algn="ctr" rtl="0">
              <a:spcBef>
                <a:spcPts val="0"/>
              </a:spcBef>
              <a:spcAft>
                <a:spcPts val="0"/>
              </a:spcAft>
              <a:buNone/>
            </a:pPr>
            <a:endParaRPr/>
          </a:p>
        </p:txBody>
      </p:sp>
      <p:sp>
        <p:nvSpPr>
          <p:cNvPr id="440" name="Google Shape;440;p55"/>
          <p:cNvSpPr txBox="1">
            <a:spLocks noGrp="1"/>
          </p:cNvSpPr>
          <p:nvPr>
            <p:ph type="body" idx="1"/>
          </p:nvPr>
        </p:nvSpPr>
        <p:spPr>
          <a:xfrm>
            <a:off x="488700" y="1139700"/>
            <a:ext cx="3957300" cy="34635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These patterns are used to recognize potentials </a:t>
            </a:r>
            <a:r>
              <a:rPr lang="en" sz="1750" b="1"/>
              <a:t>deadlock</a:t>
            </a:r>
            <a:endParaRPr sz="1750" b="1"/>
          </a:p>
          <a:p>
            <a:pPr marL="457200" marR="0" lvl="0" indent="0" algn="l" rtl="0">
              <a:lnSpc>
                <a:spcPct val="150000"/>
              </a:lnSpc>
              <a:spcBef>
                <a:spcPts val="1600"/>
              </a:spcBef>
              <a:spcAft>
                <a:spcPts val="1600"/>
              </a:spcAft>
              <a:buNone/>
            </a:pPr>
            <a:r>
              <a:rPr lang="en" sz="1750" b="1"/>
              <a:t>=&gt; </a:t>
            </a:r>
            <a:r>
              <a:rPr lang="en" sz="1750"/>
              <a:t>Helps pruning the search, reducing time and space</a:t>
            </a:r>
            <a:endParaRPr sz="1750"/>
          </a:p>
        </p:txBody>
      </p:sp>
      <p:pic>
        <p:nvPicPr>
          <p:cNvPr id="441" name="Google Shape;441;p55"/>
          <p:cNvPicPr preferRelativeResize="0"/>
          <p:nvPr/>
        </p:nvPicPr>
        <p:blipFill>
          <a:blip r:embed="rId3">
            <a:alphaModFix/>
          </a:blip>
          <a:stretch>
            <a:fillRect/>
          </a:stretch>
        </p:blipFill>
        <p:spPr>
          <a:xfrm>
            <a:off x="5364413" y="1343556"/>
            <a:ext cx="2869529" cy="2883325"/>
          </a:xfrm>
          <a:prstGeom prst="rect">
            <a:avLst/>
          </a:prstGeom>
          <a:noFill/>
          <a:ln>
            <a:noFill/>
          </a:ln>
        </p:spPr>
      </p:pic>
      <p:sp>
        <p:nvSpPr>
          <p:cNvPr id="442" name="Google Shape;442;p55"/>
          <p:cNvSpPr txBox="1"/>
          <p:nvPr/>
        </p:nvSpPr>
        <p:spPr>
          <a:xfrm>
            <a:off x="5057225" y="4312206"/>
            <a:ext cx="3483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9: Crate stucks in a corner of 2 creates and 2 walls - first pattern</a:t>
            </a:r>
            <a:endParaRPr>
              <a:solidFill>
                <a:schemeClr val="lt1"/>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DEADLOCK</a:t>
            </a:r>
            <a:endParaRPr/>
          </a:p>
          <a:p>
            <a:pPr marL="0" lvl="0" indent="0" algn="ctr" rtl="0">
              <a:spcBef>
                <a:spcPts val="0"/>
              </a:spcBef>
              <a:spcAft>
                <a:spcPts val="0"/>
              </a:spcAft>
              <a:buNone/>
            </a:pPr>
            <a:endParaRPr/>
          </a:p>
        </p:txBody>
      </p:sp>
      <p:sp>
        <p:nvSpPr>
          <p:cNvPr id="448" name="Google Shape;448;p56"/>
          <p:cNvSpPr txBox="1">
            <a:spLocks noGrp="1"/>
          </p:cNvSpPr>
          <p:nvPr>
            <p:ph type="body" idx="1"/>
          </p:nvPr>
        </p:nvSpPr>
        <p:spPr>
          <a:xfrm>
            <a:off x="488700" y="1139700"/>
            <a:ext cx="3957300" cy="34635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These patterns are used to recognize potentials </a:t>
            </a:r>
            <a:r>
              <a:rPr lang="en" sz="1750" b="1"/>
              <a:t>deadlock</a:t>
            </a:r>
            <a:endParaRPr sz="1750" b="1"/>
          </a:p>
          <a:p>
            <a:pPr marL="457200" marR="0" lvl="0" indent="0" algn="l" rtl="0">
              <a:lnSpc>
                <a:spcPct val="150000"/>
              </a:lnSpc>
              <a:spcBef>
                <a:spcPts val="1600"/>
              </a:spcBef>
              <a:spcAft>
                <a:spcPts val="1600"/>
              </a:spcAft>
              <a:buNone/>
            </a:pPr>
            <a:r>
              <a:rPr lang="en" sz="1750" b="1"/>
              <a:t>=&gt; </a:t>
            </a:r>
            <a:r>
              <a:rPr lang="en" sz="1750"/>
              <a:t>Helps pruning the search, reducing time and space</a:t>
            </a:r>
            <a:endParaRPr sz="1750"/>
          </a:p>
        </p:txBody>
      </p:sp>
      <p:sp>
        <p:nvSpPr>
          <p:cNvPr id="449" name="Google Shape;449;p56"/>
          <p:cNvSpPr txBox="1"/>
          <p:nvPr/>
        </p:nvSpPr>
        <p:spPr>
          <a:xfrm>
            <a:off x="5057225" y="4312206"/>
            <a:ext cx="3483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10: Crate stucks in a corner of 2 creates and 2 walls - second pattern</a:t>
            </a:r>
            <a:endParaRPr>
              <a:solidFill>
                <a:schemeClr val="lt1"/>
              </a:solidFill>
              <a:latin typeface="Roboto Mono"/>
              <a:ea typeface="Roboto Mono"/>
              <a:cs typeface="Roboto Mono"/>
              <a:sym typeface="Roboto Mono"/>
            </a:endParaRPr>
          </a:p>
        </p:txBody>
      </p:sp>
      <p:pic>
        <p:nvPicPr>
          <p:cNvPr id="450" name="Google Shape;450;p56"/>
          <p:cNvPicPr preferRelativeResize="0"/>
          <p:nvPr/>
        </p:nvPicPr>
        <p:blipFill>
          <a:blip r:embed="rId3">
            <a:alphaModFix/>
          </a:blip>
          <a:stretch>
            <a:fillRect/>
          </a:stretch>
        </p:blipFill>
        <p:spPr>
          <a:xfrm>
            <a:off x="5364418" y="1361325"/>
            <a:ext cx="2869525" cy="28283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7"/>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DEADLOCK</a:t>
            </a:r>
            <a:endParaRPr/>
          </a:p>
          <a:p>
            <a:pPr marL="0" lvl="0" indent="0" algn="ctr" rtl="0">
              <a:spcBef>
                <a:spcPts val="0"/>
              </a:spcBef>
              <a:spcAft>
                <a:spcPts val="0"/>
              </a:spcAft>
              <a:buNone/>
            </a:pPr>
            <a:endParaRPr/>
          </a:p>
        </p:txBody>
      </p:sp>
      <p:sp>
        <p:nvSpPr>
          <p:cNvPr id="456" name="Google Shape;456;p57"/>
          <p:cNvSpPr txBox="1">
            <a:spLocks noGrp="1"/>
          </p:cNvSpPr>
          <p:nvPr>
            <p:ph type="body" idx="1"/>
          </p:nvPr>
        </p:nvSpPr>
        <p:spPr>
          <a:xfrm>
            <a:off x="488700" y="1139700"/>
            <a:ext cx="3957300" cy="34635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These patterns are used to recognize potentials </a:t>
            </a:r>
            <a:r>
              <a:rPr lang="en" sz="1750" b="1"/>
              <a:t>deadlock</a:t>
            </a:r>
            <a:endParaRPr sz="1750" b="1"/>
          </a:p>
          <a:p>
            <a:pPr marL="457200" marR="0" lvl="0" indent="0" algn="l" rtl="0">
              <a:lnSpc>
                <a:spcPct val="150000"/>
              </a:lnSpc>
              <a:spcBef>
                <a:spcPts val="1600"/>
              </a:spcBef>
              <a:spcAft>
                <a:spcPts val="1600"/>
              </a:spcAft>
              <a:buNone/>
            </a:pPr>
            <a:r>
              <a:rPr lang="en" sz="1750" b="1"/>
              <a:t>=&gt; </a:t>
            </a:r>
            <a:r>
              <a:rPr lang="en" sz="1750"/>
              <a:t>Helps pruning the search, reducing time and space</a:t>
            </a:r>
            <a:endParaRPr sz="1750"/>
          </a:p>
        </p:txBody>
      </p:sp>
      <p:sp>
        <p:nvSpPr>
          <p:cNvPr id="457" name="Google Shape;457;p57"/>
          <p:cNvSpPr txBox="1"/>
          <p:nvPr/>
        </p:nvSpPr>
        <p:spPr>
          <a:xfrm>
            <a:off x="5057225" y="4312206"/>
            <a:ext cx="3483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11: A weird variation of 1 crates and 2 walls pattern- first pattern</a:t>
            </a:r>
            <a:endParaRPr>
              <a:solidFill>
                <a:schemeClr val="lt1"/>
              </a:solidFill>
              <a:latin typeface="Roboto Mono"/>
              <a:ea typeface="Roboto Mono"/>
              <a:cs typeface="Roboto Mono"/>
              <a:sym typeface="Roboto Mono"/>
            </a:endParaRPr>
          </a:p>
        </p:txBody>
      </p:sp>
      <p:pic>
        <p:nvPicPr>
          <p:cNvPr id="458" name="Google Shape;458;p57"/>
          <p:cNvPicPr preferRelativeResize="0"/>
          <p:nvPr/>
        </p:nvPicPr>
        <p:blipFill>
          <a:blip r:embed="rId3">
            <a:alphaModFix/>
          </a:blip>
          <a:stretch>
            <a:fillRect/>
          </a:stretch>
        </p:blipFill>
        <p:spPr>
          <a:xfrm>
            <a:off x="5364412" y="1352118"/>
            <a:ext cx="2869525" cy="28281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8"/>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DEADLOCK</a:t>
            </a:r>
            <a:endParaRPr/>
          </a:p>
          <a:p>
            <a:pPr marL="0" lvl="0" indent="0" algn="ctr" rtl="0">
              <a:spcBef>
                <a:spcPts val="0"/>
              </a:spcBef>
              <a:spcAft>
                <a:spcPts val="0"/>
              </a:spcAft>
              <a:buNone/>
            </a:pPr>
            <a:endParaRPr/>
          </a:p>
        </p:txBody>
      </p:sp>
      <p:sp>
        <p:nvSpPr>
          <p:cNvPr id="464" name="Google Shape;464;p58"/>
          <p:cNvSpPr txBox="1">
            <a:spLocks noGrp="1"/>
          </p:cNvSpPr>
          <p:nvPr>
            <p:ph type="body" idx="1"/>
          </p:nvPr>
        </p:nvSpPr>
        <p:spPr>
          <a:xfrm>
            <a:off x="488700" y="1139700"/>
            <a:ext cx="3957300" cy="34635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These patterns are used to recognize potentials </a:t>
            </a:r>
            <a:r>
              <a:rPr lang="en" sz="1750" b="1"/>
              <a:t>deadlock</a:t>
            </a:r>
            <a:endParaRPr sz="1750" b="1"/>
          </a:p>
          <a:p>
            <a:pPr marL="457200" marR="0" lvl="0" indent="0" algn="l" rtl="0">
              <a:lnSpc>
                <a:spcPct val="150000"/>
              </a:lnSpc>
              <a:spcBef>
                <a:spcPts val="1600"/>
              </a:spcBef>
              <a:spcAft>
                <a:spcPts val="1600"/>
              </a:spcAft>
              <a:buNone/>
            </a:pPr>
            <a:r>
              <a:rPr lang="en" sz="1750" b="1"/>
              <a:t>=&gt; </a:t>
            </a:r>
            <a:r>
              <a:rPr lang="en" sz="1750"/>
              <a:t>Helps pruning the search, reducing time and space</a:t>
            </a:r>
            <a:endParaRPr sz="1750"/>
          </a:p>
        </p:txBody>
      </p:sp>
      <p:sp>
        <p:nvSpPr>
          <p:cNvPr id="465" name="Google Shape;465;p58"/>
          <p:cNvSpPr txBox="1"/>
          <p:nvPr/>
        </p:nvSpPr>
        <p:spPr>
          <a:xfrm>
            <a:off x="5057225" y="4312206"/>
            <a:ext cx="34839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11: A weird variation of 1 crates and 2 walls pattern - second pattern</a:t>
            </a:r>
            <a:endParaRPr>
              <a:solidFill>
                <a:schemeClr val="lt1"/>
              </a:solidFill>
              <a:latin typeface="Roboto Mono"/>
              <a:ea typeface="Roboto Mono"/>
              <a:cs typeface="Roboto Mono"/>
              <a:sym typeface="Roboto Mono"/>
            </a:endParaRPr>
          </a:p>
        </p:txBody>
      </p:sp>
      <p:pic>
        <p:nvPicPr>
          <p:cNvPr id="466" name="Google Shape;466;p58"/>
          <p:cNvPicPr preferRelativeResize="0"/>
          <p:nvPr/>
        </p:nvPicPr>
        <p:blipFill>
          <a:blip r:embed="rId3">
            <a:alphaModFix/>
          </a:blip>
          <a:stretch>
            <a:fillRect/>
          </a:stretch>
        </p:blipFill>
        <p:spPr>
          <a:xfrm>
            <a:off x="5364425" y="1311954"/>
            <a:ext cx="2869500" cy="28557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276" name="Google Shape;276;p32"/>
          <p:cNvSpPr txBox="1">
            <a:spLocks noGrp="1"/>
          </p:cNvSpPr>
          <p:nvPr>
            <p:ph type="body" idx="1"/>
          </p:nvPr>
        </p:nvSpPr>
        <p:spPr>
          <a:xfrm>
            <a:off x="720000" y="1139700"/>
            <a:ext cx="7704000" cy="3463500"/>
          </a:xfrm>
          <a:prstGeom prst="rect">
            <a:avLst/>
          </a:prstGeom>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SzPts val="2100"/>
              <a:buChar char="-"/>
            </a:pPr>
            <a:r>
              <a:rPr lang="en" sz="2050"/>
              <a:t>Problem definition</a:t>
            </a:r>
            <a:endParaRPr sz="2050"/>
          </a:p>
          <a:p>
            <a:pPr marL="457200" lvl="0" indent="-361950" algn="l" rtl="0">
              <a:lnSpc>
                <a:spcPct val="150000"/>
              </a:lnSpc>
              <a:spcBef>
                <a:spcPts val="0"/>
              </a:spcBef>
              <a:spcAft>
                <a:spcPts val="0"/>
              </a:spcAft>
              <a:buSzPts val="2100"/>
              <a:buChar char="-"/>
            </a:pPr>
            <a:r>
              <a:rPr lang="en" sz="2050"/>
              <a:t>Cost Function and Heuristic</a:t>
            </a:r>
            <a:endParaRPr sz="2050"/>
          </a:p>
          <a:p>
            <a:pPr marL="457200" lvl="0" indent="-361950" algn="l" rtl="0">
              <a:lnSpc>
                <a:spcPct val="150000"/>
              </a:lnSpc>
              <a:spcBef>
                <a:spcPts val="0"/>
              </a:spcBef>
              <a:spcAft>
                <a:spcPts val="0"/>
              </a:spcAft>
              <a:buSzPts val="2100"/>
              <a:buChar char="-"/>
            </a:pPr>
            <a:r>
              <a:rPr lang="en" sz="2050"/>
              <a:t>Improvements</a:t>
            </a:r>
            <a:endParaRPr sz="2050"/>
          </a:p>
          <a:p>
            <a:pPr marL="457200" lvl="0" indent="-361950" algn="l" rtl="0">
              <a:lnSpc>
                <a:spcPct val="150000"/>
              </a:lnSpc>
              <a:spcBef>
                <a:spcPts val="0"/>
              </a:spcBef>
              <a:spcAft>
                <a:spcPts val="0"/>
              </a:spcAft>
              <a:buSzPts val="2100"/>
              <a:buChar char="-"/>
            </a:pPr>
            <a:r>
              <a:rPr lang="en" sz="2050"/>
              <a:t>Example Input/Output</a:t>
            </a:r>
            <a:endParaRPr sz="2050"/>
          </a:p>
          <a:p>
            <a:pPr marL="457200" lvl="0" indent="-361950" algn="l" rtl="0">
              <a:lnSpc>
                <a:spcPct val="150000"/>
              </a:lnSpc>
              <a:spcBef>
                <a:spcPts val="0"/>
              </a:spcBef>
              <a:spcAft>
                <a:spcPts val="0"/>
              </a:spcAft>
              <a:buSzPts val="2100"/>
              <a:buChar char="-"/>
            </a:pPr>
            <a:r>
              <a:rPr lang="en" sz="2050"/>
              <a:t>Demonstration</a:t>
            </a:r>
            <a:endParaRPr sz="2050"/>
          </a:p>
          <a:p>
            <a:pPr marL="457200" lvl="0" indent="-358775" algn="l" rtl="0">
              <a:lnSpc>
                <a:spcPct val="150000"/>
              </a:lnSpc>
              <a:spcBef>
                <a:spcPts val="0"/>
              </a:spcBef>
              <a:spcAft>
                <a:spcPts val="0"/>
              </a:spcAft>
              <a:buSzPts val="2050"/>
              <a:buChar char="-"/>
            </a:pPr>
            <a:r>
              <a:rPr lang="en" sz="2050"/>
              <a:t>Guides on using the implementation</a:t>
            </a:r>
            <a:endParaRPr sz="2050"/>
          </a:p>
          <a:p>
            <a:pPr marL="457200" lvl="0" indent="-361950" algn="l" rtl="0">
              <a:lnSpc>
                <a:spcPct val="150000"/>
              </a:lnSpc>
              <a:spcBef>
                <a:spcPts val="0"/>
              </a:spcBef>
              <a:spcAft>
                <a:spcPts val="0"/>
              </a:spcAft>
              <a:buSzPts val="2100"/>
              <a:buChar char="-"/>
            </a:pPr>
            <a:r>
              <a:rPr lang="en" sz="2050"/>
              <a:t>References</a:t>
            </a:r>
            <a:endParaRPr sz="20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9"/>
          <p:cNvSpPr txBox="1">
            <a:spLocks noGrp="1"/>
          </p:cNvSpPr>
          <p:nvPr>
            <p:ph type="title"/>
          </p:nvPr>
        </p:nvSpPr>
        <p:spPr>
          <a:xfrm>
            <a:off x="5977225" y="709550"/>
            <a:ext cx="4156800" cy="78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DEMON</a:t>
            </a:r>
            <a:endParaRPr/>
          </a:p>
          <a:p>
            <a:pPr marL="0" lvl="0" indent="0" algn="ctr" rtl="0">
              <a:spcBef>
                <a:spcPts val="0"/>
              </a:spcBef>
              <a:spcAft>
                <a:spcPts val="0"/>
              </a:spcAft>
              <a:buNone/>
            </a:pPr>
            <a:r>
              <a:rPr lang="en"/>
              <a:t>STRATION</a:t>
            </a:r>
            <a:endParaRPr/>
          </a:p>
        </p:txBody>
      </p:sp>
      <p:grpSp>
        <p:nvGrpSpPr>
          <p:cNvPr id="472" name="Google Shape;472;p59"/>
          <p:cNvGrpSpPr/>
          <p:nvPr/>
        </p:nvGrpSpPr>
        <p:grpSpPr>
          <a:xfrm>
            <a:off x="7024421" y="2075847"/>
            <a:ext cx="2062831" cy="2062796"/>
            <a:chOff x="5686721" y="1540347"/>
            <a:chExt cx="2062831" cy="2062796"/>
          </a:xfrm>
        </p:grpSpPr>
        <p:sp>
          <p:nvSpPr>
            <p:cNvPr id="473" name="Google Shape;473;p59"/>
            <p:cNvSpPr/>
            <p:nvPr/>
          </p:nvSpPr>
          <p:spPr>
            <a:xfrm>
              <a:off x="5686721" y="1540347"/>
              <a:ext cx="2062831" cy="2062796"/>
            </a:xfrm>
            <a:custGeom>
              <a:avLst/>
              <a:gdLst/>
              <a:ahLst/>
              <a:cxnLst/>
              <a:rect l="l" t="t" r="r" b="b"/>
              <a:pathLst>
                <a:path w="59628" h="59627" extrusionOk="0">
                  <a:moveTo>
                    <a:pt x="29814" y="0"/>
                  </a:moveTo>
                  <a:cubicBezTo>
                    <a:pt x="13348" y="0"/>
                    <a:pt x="1" y="13347"/>
                    <a:pt x="1" y="29813"/>
                  </a:cubicBezTo>
                  <a:cubicBezTo>
                    <a:pt x="1" y="46280"/>
                    <a:pt x="13348" y="59627"/>
                    <a:pt x="29814" y="59627"/>
                  </a:cubicBezTo>
                  <a:cubicBezTo>
                    <a:pt x="46268" y="59627"/>
                    <a:pt x="59627" y="46280"/>
                    <a:pt x="59627" y="29813"/>
                  </a:cubicBezTo>
                  <a:cubicBezTo>
                    <a:pt x="59627" y="13347"/>
                    <a:pt x="46268" y="0"/>
                    <a:pt x="29814" y="0"/>
                  </a:cubicBezTo>
                  <a:close/>
                </a:path>
              </a:pathLst>
            </a:custGeom>
            <a:solidFill>
              <a:srgbClr val="F7F169"/>
            </a:solidFill>
            <a:ln w="223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9"/>
            <p:cNvSpPr/>
            <p:nvPr/>
          </p:nvSpPr>
          <p:spPr>
            <a:xfrm>
              <a:off x="6419478" y="1588953"/>
              <a:ext cx="441605" cy="765726"/>
            </a:xfrm>
            <a:custGeom>
              <a:avLst/>
              <a:gdLst/>
              <a:ahLst/>
              <a:cxnLst/>
              <a:rect l="l" t="t" r="r" b="b"/>
              <a:pathLst>
                <a:path w="12765" h="22134" extrusionOk="0">
                  <a:moveTo>
                    <a:pt x="8526" y="0"/>
                  </a:moveTo>
                  <a:cubicBezTo>
                    <a:pt x="5633" y="0"/>
                    <a:pt x="2763" y="441"/>
                    <a:pt x="1" y="1310"/>
                  </a:cubicBezTo>
                  <a:lnTo>
                    <a:pt x="3763" y="16978"/>
                  </a:lnTo>
                  <a:lnTo>
                    <a:pt x="7931" y="22134"/>
                  </a:lnTo>
                  <a:lnTo>
                    <a:pt x="10990" y="17145"/>
                  </a:lnTo>
                  <a:lnTo>
                    <a:pt x="12764" y="310"/>
                  </a:lnTo>
                  <a:cubicBezTo>
                    <a:pt x="11360" y="107"/>
                    <a:pt x="9943" y="0"/>
                    <a:pt x="8526"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9"/>
            <p:cNvSpPr/>
            <p:nvPr/>
          </p:nvSpPr>
          <p:spPr>
            <a:xfrm>
              <a:off x="6517105" y="2597674"/>
              <a:ext cx="494743" cy="950152"/>
            </a:xfrm>
            <a:custGeom>
              <a:avLst/>
              <a:gdLst/>
              <a:ahLst/>
              <a:cxnLst/>
              <a:rect l="l" t="t" r="r" b="b"/>
              <a:pathLst>
                <a:path w="14301" h="27465" extrusionOk="0">
                  <a:moveTo>
                    <a:pt x="5585" y="1"/>
                  </a:moveTo>
                  <a:lnTo>
                    <a:pt x="2263" y="5418"/>
                  </a:lnTo>
                  <a:lnTo>
                    <a:pt x="1" y="26885"/>
                  </a:lnTo>
                  <a:cubicBezTo>
                    <a:pt x="1884" y="27272"/>
                    <a:pt x="3794" y="27464"/>
                    <a:pt x="5702" y="27464"/>
                  </a:cubicBezTo>
                  <a:cubicBezTo>
                    <a:pt x="8606" y="27464"/>
                    <a:pt x="11505" y="27018"/>
                    <a:pt x="14300" y="26135"/>
                  </a:cubicBezTo>
                  <a:lnTo>
                    <a:pt x="9073" y="4322"/>
                  </a:lnTo>
                  <a:lnTo>
                    <a:pt x="5585"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9"/>
            <p:cNvSpPr/>
            <p:nvPr/>
          </p:nvSpPr>
          <p:spPr>
            <a:xfrm>
              <a:off x="5724638" y="2320049"/>
              <a:ext cx="881065" cy="468797"/>
            </a:xfrm>
            <a:custGeom>
              <a:avLst/>
              <a:gdLst/>
              <a:ahLst/>
              <a:cxnLst/>
              <a:rect l="l" t="t" r="r" b="b"/>
              <a:pathLst>
                <a:path w="25468" h="13551" extrusionOk="0">
                  <a:moveTo>
                    <a:pt x="1226" y="1"/>
                  </a:moveTo>
                  <a:cubicBezTo>
                    <a:pt x="72" y="4442"/>
                    <a:pt x="0" y="9085"/>
                    <a:pt x="1024" y="13550"/>
                  </a:cubicBezTo>
                  <a:lnTo>
                    <a:pt x="20324" y="8918"/>
                  </a:lnTo>
                  <a:lnTo>
                    <a:pt x="25468" y="4751"/>
                  </a:lnTo>
                  <a:lnTo>
                    <a:pt x="21146" y="2108"/>
                  </a:lnTo>
                  <a:lnTo>
                    <a:pt x="1226"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9"/>
            <p:cNvSpPr/>
            <p:nvPr/>
          </p:nvSpPr>
          <p:spPr>
            <a:xfrm>
              <a:off x="6848283" y="2197721"/>
              <a:ext cx="845640" cy="465891"/>
            </a:xfrm>
            <a:custGeom>
              <a:avLst/>
              <a:gdLst/>
              <a:ahLst/>
              <a:cxnLst/>
              <a:rect l="l" t="t" r="r" b="b"/>
              <a:pathLst>
                <a:path w="24444" h="13467" extrusionOk="0">
                  <a:moveTo>
                    <a:pt x="22336" y="1"/>
                  </a:moveTo>
                  <a:lnTo>
                    <a:pt x="4334" y="4323"/>
                  </a:lnTo>
                  <a:lnTo>
                    <a:pt x="0" y="7811"/>
                  </a:lnTo>
                  <a:lnTo>
                    <a:pt x="6084" y="11538"/>
                  </a:lnTo>
                  <a:lnTo>
                    <a:pt x="24313" y="13467"/>
                  </a:lnTo>
                  <a:cubicBezTo>
                    <a:pt x="24396" y="12562"/>
                    <a:pt x="24444" y="11645"/>
                    <a:pt x="24444" y="10716"/>
                  </a:cubicBezTo>
                  <a:cubicBezTo>
                    <a:pt x="24444" y="7037"/>
                    <a:pt x="23730" y="3406"/>
                    <a:pt x="22336" y="1"/>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9"/>
            <p:cNvSpPr/>
            <p:nvPr/>
          </p:nvSpPr>
          <p:spPr>
            <a:xfrm>
              <a:off x="5876198" y="2583248"/>
              <a:ext cx="740644" cy="826302"/>
            </a:xfrm>
            <a:custGeom>
              <a:avLst/>
              <a:gdLst/>
              <a:ahLst/>
              <a:cxnLst/>
              <a:rect l="l" t="t" r="r" b="b"/>
              <a:pathLst>
                <a:path w="21409" h="23885" extrusionOk="0">
                  <a:moveTo>
                    <a:pt x="21408" y="1"/>
                  </a:moveTo>
                  <a:lnTo>
                    <a:pt x="15943" y="1310"/>
                  </a:lnTo>
                  <a:lnTo>
                    <a:pt x="1" y="14217"/>
                  </a:lnTo>
                  <a:cubicBezTo>
                    <a:pt x="2406" y="18182"/>
                    <a:pt x="5739" y="21503"/>
                    <a:pt x="9716" y="23885"/>
                  </a:cubicBezTo>
                  <a:lnTo>
                    <a:pt x="20789" y="5835"/>
                  </a:lnTo>
                  <a:lnTo>
                    <a:pt x="21408" y="1"/>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9"/>
            <p:cNvSpPr/>
            <p:nvPr/>
          </p:nvSpPr>
          <p:spPr>
            <a:xfrm>
              <a:off x="6776602" y="1672984"/>
              <a:ext cx="703143" cy="727014"/>
            </a:xfrm>
            <a:custGeom>
              <a:avLst/>
              <a:gdLst/>
              <a:ahLst/>
              <a:cxnLst/>
              <a:rect l="l" t="t" r="r" b="b"/>
              <a:pathLst>
                <a:path w="20325" h="21015" extrusionOk="0">
                  <a:moveTo>
                    <a:pt x="9692" y="0"/>
                  </a:moveTo>
                  <a:lnTo>
                    <a:pt x="667" y="14728"/>
                  </a:lnTo>
                  <a:lnTo>
                    <a:pt x="1" y="21015"/>
                  </a:lnTo>
                  <a:lnTo>
                    <a:pt x="6406" y="19479"/>
                  </a:lnTo>
                  <a:lnTo>
                    <a:pt x="20325" y="8215"/>
                  </a:lnTo>
                  <a:cubicBezTo>
                    <a:pt x="17491" y="4667"/>
                    <a:pt x="13848" y="1857"/>
                    <a:pt x="9692" y="0"/>
                  </a:cubicBez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9"/>
            <p:cNvSpPr/>
            <p:nvPr/>
          </p:nvSpPr>
          <p:spPr>
            <a:xfrm>
              <a:off x="5887338" y="1738473"/>
              <a:ext cx="717950" cy="670174"/>
            </a:xfrm>
            <a:custGeom>
              <a:avLst/>
              <a:gdLst/>
              <a:ahLst/>
              <a:cxnLst/>
              <a:rect l="l" t="t" r="r" b="b"/>
              <a:pathLst>
                <a:path w="20753" h="19372" extrusionOk="0">
                  <a:moveTo>
                    <a:pt x="8894" y="0"/>
                  </a:moveTo>
                  <a:cubicBezTo>
                    <a:pt x="5310" y="2239"/>
                    <a:pt x="2274" y="5263"/>
                    <a:pt x="0" y="8835"/>
                  </a:cubicBezTo>
                  <a:lnTo>
                    <a:pt x="16443" y="18919"/>
                  </a:lnTo>
                  <a:lnTo>
                    <a:pt x="20753" y="19372"/>
                  </a:lnTo>
                  <a:lnTo>
                    <a:pt x="19145" y="12656"/>
                  </a:lnTo>
                  <a:lnTo>
                    <a:pt x="8894"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9"/>
            <p:cNvSpPr/>
            <p:nvPr/>
          </p:nvSpPr>
          <p:spPr>
            <a:xfrm>
              <a:off x="6788538" y="2568856"/>
              <a:ext cx="831664" cy="774374"/>
            </a:xfrm>
            <a:custGeom>
              <a:avLst/>
              <a:gdLst/>
              <a:ahLst/>
              <a:cxnLst/>
              <a:rect l="l" t="t" r="r" b="b"/>
              <a:pathLst>
                <a:path w="24040" h="22384" extrusionOk="0">
                  <a:moveTo>
                    <a:pt x="1" y="0"/>
                  </a:moveTo>
                  <a:lnTo>
                    <a:pt x="1227" y="5155"/>
                  </a:lnTo>
                  <a:lnTo>
                    <a:pt x="15181" y="22384"/>
                  </a:lnTo>
                  <a:cubicBezTo>
                    <a:pt x="19099" y="19348"/>
                    <a:pt x="22147" y="15347"/>
                    <a:pt x="24040" y="10775"/>
                  </a:cubicBezTo>
                  <a:lnTo>
                    <a:pt x="7811" y="822"/>
                  </a:lnTo>
                  <a:lnTo>
                    <a:pt x="1" y="0"/>
                  </a:lnTo>
                  <a:close/>
                </a:path>
              </a:pathLst>
            </a:custGeom>
            <a:solidFill>
              <a:srgbClr val="FF8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59"/>
          <p:cNvGrpSpPr/>
          <p:nvPr/>
        </p:nvGrpSpPr>
        <p:grpSpPr>
          <a:xfrm>
            <a:off x="7269112" y="2320503"/>
            <a:ext cx="1573035" cy="1573484"/>
            <a:chOff x="5931412" y="1785003"/>
            <a:chExt cx="1573035" cy="1573484"/>
          </a:xfrm>
        </p:grpSpPr>
        <p:sp>
          <p:nvSpPr>
            <p:cNvPr id="483" name="Google Shape;483;p59"/>
            <p:cNvSpPr/>
            <p:nvPr/>
          </p:nvSpPr>
          <p:spPr>
            <a:xfrm>
              <a:off x="5931412" y="1785003"/>
              <a:ext cx="1573035" cy="1573484"/>
            </a:xfrm>
            <a:custGeom>
              <a:avLst/>
              <a:gdLst/>
              <a:ahLst/>
              <a:cxnLst/>
              <a:rect l="l" t="t" r="r" b="b"/>
              <a:pathLst>
                <a:path w="45470" h="45483" extrusionOk="0">
                  <a:moveTo>
                    <a:pt x="22741" y="1"/>
                  </a:moveTo>
                  <a:cubicBezTo>
                    <a:pt x="10180" y="1"/>
                    <a:pt x="0" y="10180"/>
                    <a:pt x="0" y="22741"/>
                  </a:cubicBezTo>
                  <a:cubicBezTo>
                    <a:pt x="0" y="35303"/>
                    <a:pt x="10180" y="45482"/>
                    <a:pt x="22741" y="45482"/>
                  </a:cubicBezTo>
                  <a:cubicBezTo>
                    <a:pt x="35290" y="45482"/>
                    <a:pt x="45470" y="35303"/>
                    <a:pt x="45470" y="22741"/>
                  </a:cubicBezTo>
                  <a:cubicBezTo>
                    <a:pt x="45470" y="10180"/>
                    <a:pt x="35290" y="1"/>
                    <a:pt x="22741" y="1"/>
                  </a:cubicBezTo>
                  <a:close/>
                </a:path>
              </a:pathLst>
            </a:custGeom>
            <a:solidFill>
              <a:srgbClr val="C62A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9"/>
            <p:cNvSpPr/>
            <p:nvPr/>
          </p:nvSpPr>
          <p:spPr>
            <a:xfrm>
              <a:off x="6213949" y="2148700"/>
              <a:ext cx="1007960" cy="558571"/>
            </a:xfrm>
            <a:custGeom>
              <a:avLst/>
              <a:gdLst/>
              <a:ahLst/>
              <a:cxnLst/>
              <a:rect l="l" t="t" r="r" b="b"/>
              <a:pathLst>
                <a:path w="29136" h="16146" extrusionOk="0">
                  <a:moveTo>
                    <a:pt x="7787" y="1"/>
                  </a:moveTo>
                  <a:cubicBezTo>
                    <a:pt x="3477" y="1"/>
                    <a:pt x="1" y="3477"/>
                    <a:pt x="1" y="7787"/>
                  </a:cubicBezTo>
                  <a:lnTo>
                    <a:pt x="1" y="8371"/>
                  </a:lnTo>
                  <a:cubicBezTo>
                    <a:pt x="1" y="12681"/>
                    <a:pt x="3477" y="16146"/>
                    <a:pt x="7787" y="16146"/>
                  </a:cubicBezTo>
                  <a:lnTo>
                    <a:pt x="21361" y="16146"/>
                  </a:lnTo>
                  <a:cubicBezTo>
                    <a:pt x="25671" y="16146"/>
                    <a:pt x="29135" y="12681"/>
                    <a:pt x="29135" y="8371"/>
                  </a:cubicBezTo>
                  <a:lnTo>
                    <a:pt x="29135" y="7787"/>
                  </a:lnTo>
                  <a:cubicBezTo>
                    <a:pt x="29135" y="3477"/>
                    <a:pt x="25671" y="1"/>
                    <a:pt x="21361" y="1"/>
                  </a:cubicBezTo>
                  <a:close/>
                </a:path>
              </a:pathLst>
            </a:custGeom>
            <a:solidFill>
              <a:srgbClr val="B4DEFF"/>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9"/>
            <p:cNvSpPr/>
            <p:nvPr/>
          </p:nvSpPr>
          <p:spPr>
            <a:xfrm>
              <a:off x="6466458" y="2524367"/>
              <a:ext cx="159033" cy="434582"/>
            </a:xfrm>
            <a:custGeom>
              <a:avLst/>
              <a:gdLst/>
              <a:ahLst/>
              <a:cxnLst/>
              <a:rect l="l" t="t" r="r" b="b"/>
              <a:pathLst>
                <a:path w="4597" h="12562" extrusionOk="0">
                  <a:moveTo>
                    <a:pt x="2298" y="0"/>
                  </a:moveTo>
                  <a:cubicBezTo>
                    <a:pt x="1024" y="0"/>
                    <a:pt x="0" y="1024"/>
                    <a:pt x="0" y="2298"/>
                  </a:cubicBezTo>
                  <a:lnTo>
                    <a:pt x="0" y="10263"/>
                  </a:lnTo>
                  <a:cubicBezTo>
                    <a:pt x="0" y="11537"/>
                    <a:pt x="1024" y="12561"/>
                    <a:pt x="2298" y="12561"/>
                  </a:cubicBezTo>
                  <a:cubicBezTo>
                    <a:pt x="3572" y="12561"/>
                    <a:pt x="4596" y="11537"/>
                    <a:pt x="4596" y="10263"/>
                  </a:cubicBezTo>
                  <a:lnTo>
                    <a:pt x="4596" y="2298"/>
                  </a:lnTo>
                  <a:cubicBezTo>
                    <a:pt x="4596" y="1024"/>
                    <a:pt x="3572" y="0"/>
                    <a:pt x="2298"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9"/>
            <p:cNvSpPr/>
            <p:nvPr/>
          </p:nvSpPr>
          <p:spPr>
            <a:xfrm>
              <a:off x="6431863" y="2807562"/>
              <a:ext cx="388018" cy="378954"/>
            </a:xfrm>
            <a:custGeom>
              <a:avLst/>
              <a:gdLst/>
              <a:ahLst/>
              <a:cxnLst/>
              <a:rect l="l" t="t" r="r" b="b"/>
              <a:pathLst>
                <a:path w="11216" h="10954" extrusionOk="0">
                  <a:moveTo>
                    <a:pt x="5616" y="0"/>
                  </a:moveTo>
                  <a:cubicBezTo>
                    <a:pt x="2698" y="0"/>
                    <a:pt x="270" y="2289"/>
                    <a:pt x="131" y="5233"/>
                  </a:cubicBezTo>
                  <a:cubicBezTo>
                    <a:pt x="0" y="8257"/>
                    <a:pt x="2334" y="10817"/>
                    <a:pt x="5358" y="10948"/>
                  </a:cubicBezTo>
                  <a:cubicBezTo>
                    <a:pt x="5446" y="10952"/>
                    <a:pt x="5533" y="10954"/>
                    <a:pt x="5620" y="10954"/>
                  </a:cubicBezTo>
                  <a:cubicBezTo>
                    <a:pt x="8529" y="10954"/>
                    <a:pt x="10946" y="8657"/>
                    <a:pt x="11085" y="5733"/>
                  </a:cubicBezTo>
                  <a:cubicBezTo>
                    <a:pt x="11216" y="2708"/>
                    <a:pt x="8882" y="149"/>
                    <a:pt x="5858" y="6"/>
                  </a:cubicBezTo>
                  <a:cubicBezTo>
                    <a:pt x="5777" y="2"/>
                    <a:pt x="5696" y="0"/>
                    <a:pt x="5616" y="0"/>
                  </a:cubicBezTo>
                  <a:close/>
                </a:path>
              </a:pathLst>
            </a:custGeom>
            <a:solidFill>
              <a:srgbClr val="C01700"/>
            </a:solidFill>
            <a:ln w="74425" cap="flat" cmpd="sng">
              <a:solidFill>
                <a:srgbClr val="000000"/>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Online Media 1" title="Sokoban bot's  visualization">
            <a:hlinkClick r:id="" action="ppaction://media"/>
            <a:extLst>
              <a:ext uri="{FF2B5EF4-FFF2-40B4-BE49-F238E27FC236}">
                <a16:creationId xmlns:a16="http://schemas.microsoft.com/office/drawing/2014/main" id="{987A9FE7-638E-4A3F-B6EA-FB05A598D471}"/>
              </a:ext>
            </a:extLst>
          </p:cNvPr>
          <p:cNvPicPr>
            <a:picLocks noRot="1" noChangeAspect="1"/>
          </p:cNvPicPr>
          <p:nvPr>
            <a:videoFile r:link="rId1"/>
          </p:nvPr>
        </p:nvPicPr>
        <p:blipFill>
          <a:blip r:embed="rId4"/>
          <a:stretch>
            <a:fillRect/>
          </a:stretch>
        </p:blipFill>
        <p:spPr>
          <a:xfrm>
            <a:off x="2843" y="593510"/>
            <a:ext cx="7002619" cy="3956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1000" fill="hold"/>
                                        <p:tgtEl>
                                          <p:spTgt spid="47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0"/>
          <p:cNvSpPr txBox="1">
            <a:spLocks noGrp="1"/>
          </p:cNvSpPr>
          <p:nvPr>
            <p:ph type="body" idx="1"/>
          </p:nvPr>
        </p:nvSpPr>
        <p:spPr>
          <a:xfrm>
            <a:off x="488700" y="1139700"/>
            <a:ext cx="8026800" cy="3463500"/>
          </a:xfrm>
          <a:prstGeom prst="rect">
            <a:avLst/>
          </a:prstGeom>
        </p:spPr>
        <p:txBody>
          <a:bodyPr spcFirstLastPara="1" wrap="square" lIns="91425" tIns="91425" rIns="91425" bIns="91425" anchor="t" anchorCtr="0">
            <a:noAutofit/>
          </a:bodyPr>
          <a:lstStyle/>
          <a:p>
            <a:pPr marL="457200" marR="0" lvl="0" indent="-365125" algn="l" rtl="0">
              <a:lnSpc>
                <a:spcPct val="150000"/>
              </a:lnSpc>
              <a:spcBef>
                <a:spcPts val="0"/>
              </a:spcBef>
              <a:spcAft>
                <a:spcPts val="0"/>
              </a:spcAft>
              <a:buSzPts val="2150"/>
              <a:buChar char="-"/>
            </a:pPr>
            <a:r>
              <a:rPr lang="en" sz="1550"/>
              <a:t>Required extra packages for running the game:</a:t>
            </a:r>
            <a:endParaRPr sz="1550"/>
          </a:p>
          <a:p>
            <a:pPr marL="914400" marR="0" lvl="1" indent="-327025" algn="l" rtl="0">
              <a:lnSpc>
                <a:spcPct val="150000"/>
              </a:lnSpc>
              <a:spcBef>
                <a:spcPts val="0"/>
              </a:spcBef>
              <a:spcAft>
                <a:spcPts val="0"/>
              </a:spcAft>
              <a:buSzPts val="1550"/>
              <a:buChar char="-"/>
            </a:pPr>
            <a:r>
              <a:rPr lang="en" sz="1550"/>
              <a:t>pygame</a:t>
            </a:r>
            <a:endParaRPr sz="1550"/>
          </a:p>
          <a:p>
            <a:pPr marL="914400" marR="0" lvl="1" indent="-327025" algn="l" rtl="0">
              <a:lnSpc>
                <a:spcPct val="150000"/>
              </a:lnSpc>
              <a:spcBef>
                <a:spcPts val="0"/>
              </a:spcBef>
              <a:spcAft>
                <a:spcPts val="0"/>
              </a:spcAft>
              <a:buSzPts val="1550"/>
              <a:buChar char="-"/>
            </a:pPr>
            <a:r>
              <a:rPr lang="en" sz="1550"/>
              <a:t>tqdm</a:t>
            </a:r>
            <a:endParaRPr sz="1550"/>
          </a:p>
          <a:p>
            <a:pPr marL="457200" marR="0" lvl="0" indent="-327025" algn="l" rtl="0">
              <a:lnSpc>
                <a:spcPct val="150000"/>
              </a:lnSpc>
              <a:spcBef>
                <a:spcPts val="0"/>
              </a:spcBef>
              <a:spcAft>
                <a:spcPts val="0"/>
              </a:spcAft>
              <a:buSzPts val="1550"/>
              <a:buChar char="-"/>
            </a:pPr>
            <a:r>
              <a:rPr lang="en" sz="1550"/>
              <a:t>All of these packages can be installed using pip:</a:t>
            </a:r>
            <a:endParaRPr sz="1550"/>
          </a:p>
          <a:p>
            <a:pPr marL="914400" marR="0" lvl="1" indent="-327025" algn="l" rtl="0">
              <a:lnSpc>
                <a:spcPct val="150000"/>
              </a:lnSpc>
              <a:spcBef>
                <a:spcPts val="0"/>
              </a:spcBef>
              <a:spcAft>
                <a:spcPts val="0"/>
              </a:spcAft>
              <a:buSzPts val="1550"/>
              <a:buChar char="-"/>
            </a:pPr>
            <a:r>
              <a:rPr lang="en" sz="1550"/>
              <a:t>pip install -r requirements.txt</a:t>
            </a:r>
            <a:endParaRPr sz="1550"/>
          </a:p>
          <a:p>
            <a:pPr marL="0" marR="0" lvl="0" indent="0" algn="l" rtl="0">
              <a:lnSpc>
                <a:spcPct val="150000"/>
              </a:lnSpc>
              <a:spcBef>
                <a:spcPts val="1600"/>
              </a:spcBef>
              <a:spcAft>
                <a:spcPts val="1600"/>
              </a:spcAft>
              <a:buNone/>
            </a:pPr>
            <a:r>
              <a:rPr lang="en" sz="2050"/>
              <a:t> </a:t>
            </a:r>
            <a:endParaRPr sz="2050"/>
          </a:p>
        </p:txBody>
      </p:sp>
      <p:sp>
        <p:nvSpPr>
          <p:cNvPr id="493" name="Google Shape;493;p60"/>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Guide on using the implementation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1"/>
          <p:cNvSpPr txBox="1">
            <a:spLocks noGrp="1"/>
          </p:cNvSpPr>
          <p:nvPr>
            <p:ph type="body" idx="1"/>
          </p:nvPr>
        </p:nvSpPr>
        <p:spPr>
          <a:xfrm>
            <a:off x="488700" y="1139700"/>
            <a:ext cx="8026800" cy="3463500"/>
          </a:xfrm>
          <a:prstGeom prst="rect">
            <a:avLst/>
          </a:prstGeom>
        </p:spPr>
        <p:txBody>
          <a:bodyPr spcFirstLastPara="1" wrap="square" lIns="91425" tIns="91425" rIns="91425" bIns="91425" anchor="t" anchorCtr="0">
            <a:noAutofit/>
          </a:bodyPr>
          <a:lstStyle/>
          <a:p>
            <a:pPr marL="457200" marR="0" lvl="0" indent="-365125" algn="l" rtl="0">
              <a:lnSpc>
                <a:spcPct val="150000"/>
              </a:lnSpc>
              <a:spcBef>
                <a:spcPts val="0"/>
              </a:spcBef>
              <a:spcAft>
                <a:spcPts val="0"/>
              </a:spcAft>
              <a:buSzPts val="2150"/>
              <a:buChar char="-"/>
            </a:pPr>
            <a:r>
              <a:rPr lang="en" sz="1550"/>
              <a:t>On the project dir run:</a:t>
            </a:r>
            <a:endParaRPr sz="1550"/>
          </a:p>
          <a:p>
            <a:pPr marL="914400" marR="0" lvl="1" indent="-365125" algn="l" rtl="0">
              <a:lnSpc>
                <a:spcPct val="150000"/>
              </a:lnSpc>
              <a:spcBef>
                <a:spcPts val="0"/>
              </a:spcBef>
              <a:spcAft>
                <a:spcPts val="0"/>
              </a:spcAft>
              <a:buSzPts val="2150"/>
              <a:buChar char="-"/>
            </a:pPr>
            <a:r>
              <a:rPr lang="en" sz="1550"/>
              <a:t>python game.py</a:t>
            </a:r>
            <a:endParaRPr sz="1550"/>
          </a:p>
          <a:p>
            <a:pPr marL="457200" lvl="0" indent="-365125" algn="l" rtl="0">
              <a:lnSpc>
                <a:spcPct val="150000"/>
              </a:lnSpc>
              <a:spcBef>
                <a:spcPts val="0"/>
              </a:spcBef>
              <a:spcAft>
                <a:spcPts val="0"/>
              </a:spcAft>
              <a:buSzPts val="2150"/>
              <a:buChar char="-"/>
            </a:pPr>
            <a:r>
              <a:rPr lang="en" sz="1550"/>
              <a:t>Or just run:</a:t>
            </a:r>
            <a:endParaRPr sz="1550"/>
          </a:p>
          <a:p>
            <a:pPr marL="914400" lvl="1" indent="-365125" algn="l" rtl="0">
              <a:lnSpc>
                <a:spcPct val="150000"/>
              </a:lnSpc>
              <a:spcBef>
                <a:spcPts val="0"/>
              </a:spcBef>
              <a:spcAft>
                <a:spcPts val="0"/>
              </a:spcAft>
              <a:buSzPts val="2150"/>
              <a:buChar char="-"/>
            </a:pPr>
            <a:r>
              <a:rPr lang="en" sz="1550"/>
              <a:t>game.exe</a:t>
            </a:r>
            <a:endParaRPr sz="1550"/>
          </a:p>
          <a:p>
            <a:pPr marL="457200" marR="0" lvl="0" indent="-327025" algn="l" rtl="0">
              <a:lnSpc>
                <a:spcPct val="150000"/>
              </a:lnSpc>
              <a:spcBef>
                <a:spcPts val="0"/>
              </a:spcBef>
              <a:spcAft>
                <a:spcPts val="0"/>
              </a:spcAft>
              <a:buSzPts val="1550"/>
              <a:buChar char="-"/>
            </a:pPr>
            <a:r>
              <a:rPr lang="en" sz="1550"/>
              <a:t>Note: When searching the UI will appear as Not responding, this is not the game crashing, it’s just the game taking time to do it handful searching job </a:t>
            </a:r>
            <a:endParaRPr sz="1550"/>
          </a:p>
          <a:p>
            <a:pPr marL="457200" marR="0" lvl="0" indent="-327025" algn="l" rtl="0">
              <a:lnSpc>
                <a:spcPct val="150000"/>
              </a:lnSpc>
              <a:spcBef>
                <a:spcPts val="0"/>
              </a:spcBef>
              <a:spcAft>
                <a:spcPts val="0"/>
              </a:spcAft>
              <a:buSzPts val="1550"/>
              <a:buChar char="-"/>
            </a:pPr>
            <a:r>
              <a:rPr lang="en" sz="1550"/>
              <a:t>Note: Sometime it’ll crash while auto running the result. Don’t worry, just start it  again T T </a:t>
            </a:r>
            <a:endParaRPr sz="1550"/>
          </a:p>
          <a:p>
            <a:pPr marL="0" marR="0" lvl="0" indent="0" algn="l" rtl="0">
              <a:lnSpc>
                <a:spcPct val="150000"/>
              </a:lnSpc>
              <a:spcBef>
                <a:spcPts val="1600"/>
              </a:spcBef>
              <a:spcAft>
                <a:spcPts val="1600"/>
              </a:spcAft>
              <a:buNone/>
            </a:pPr>
            <a:r>
              <a:rPr lang="en" sz="2050"/>
              <a:t> </a:t>
            </a:r>
            <a:endParaRPr sz="2050"/>
          </a:p>
        </p:txBody>
      </p:sp>
      <p:sp>
        <p:nvSpPr>
          <p:cNvPr id="499" name="Google Shape;499;p61"/>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Guide on using the implementation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2"/>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tutorial</a:t>
            </a:r>
            <a:endParaRPr/>
          </a:p>
        </p:txBody>
      </p:sp>
      <p:pic>
        <p:nvPicPr>
          <p:cNvPr id="505" name="Google Shape;505;p62"/>
          <p:cNvPicPr preferRelativeResize="0"/>
          <p:nvPr/>
        </p:nvPicPr>
        <p:blipFill>
          <a:blip r:embed="rId3">
            <a:alphaModFix/>
          </a:blip>
          <a:stretch>
            <a:fillRect/>
          </a:stretch>
        </p:blipFill>
        <p:spPr>
          <a:xfrm>
            <a:off x="4359525" y="1499600"/>
            <a:ext cx="4645551" cy="2738076"/>
          </a:xfrm>
          <a:prstGeom prst="rect">
            <a:avLst/>
          </a:prstGeom>
          <a:noFill/>
          <a:ln>
            <a:noFill/>
          </a:ln>
        </p:spPr>
      </p:pic>
      <p:sp>
        <p:nvSpPr>
          <p:cNvPr id="506" name="Google Shape;506;p62"/>
          <p:cNvSpPr txBox="1">
            <a:spLocks noGrp="1"/>
          </p:cNvSpPr>
          <p:nvPr>
            <p:ph type="body" idx="1"/>
          </p:nvPr>
        </p:nvSpPr>
        <p:spPr>
          <a:xfrm>
            <a:off x="488700" y="1499600"/>
            <a:ext cx="3314700" cy="31833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Title screen after start-up looks like this.</a:t>
            </a:r>
            <a:endParaRPr sz="1750"/>
          </a:p>
          <a:p>
            <a:pPr marL="457200" marR="0" lvl="0" indent="-339725" algn="l" rtl="0">
              <a:lnSpc>
                <a:spcPct val="150000"/>
              </a:lnSpc>
              <a:spcBef>
                <a:spcPts val="0"/>
              </a:spcBef>
              <a:spcAft>
                <a:spcPts val="0"/>
              </a:spcAft>
              <a:buSzPts val="1750"/>
              <a:buChar char="-"/>
            </a:pPr>
            <a:r>
              <a:rPr lang="en" sz="1750"/>
              <a:t>Just press SPACEBAR or click on screen to proceed.</a:t>
            </a:r>
            <a:endParaRPr sz="175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p63"/>
          <p:cNvPicPr preferRelativeResize="0"/>
          <p:nvPr/>
        </p:nvPicPr>
        <p:blipFill>
          <a:blip r:embed="rId3">
            <a:alphaModFix/>
          </a:blip>
          <a:stretch>
            <a:fillRect/>
          </a:stretch>
        </p:blipFill>
        <p:spPr>
          <a:xfrm>
            <a:off x="4359551" y="1499600"/>
            <a:ext cx="4645524" cy="2738076"/>
          </a:xfrm>
          <a:prstGeom prst="rect">
            <a:avLst/>
          </a:prstGeom>
          <a:noFill/>
          <a:ln>
            <a:noFill/>
          </a:ln>
        </p:spPr>
      </p:pic>
      <p:sp>
        <p:nvSpPr>
          <p:cNvPr id="512" name="Google Shape;512;p63"/>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tutorial</a:t>
            </a:r>
            <a:endParaRPr/>
          </a:p>
          <a:p>
            <a:pPr marL="0" lvl="0" indent="0" algn="ctr" rtl="0">
              <a:spcBef>
                <a:spcPts val="0"/>
              </a:spcBef>
              <a:spcAft>
                <a:spcPts val="0"/>
              </a:spcAft>
              <a:buNone/>
            </a:pPr>
            <a:endParaRPr/>
          </a:p>
        </p:txBody>
      </p:sp>
      <p:sp>
        <p:nvSpPr>
          <p:cNvPr id="513" name="Google Shape;513;p63"/>
          <p:cNvSpPr txBox="1">
            <a:spLocks noGrp="1"/>
          </p:cNvSpPr>
          <p:nvPr>
            <p:ph type="body" idx="1"/>
          </p:nvPr>
        </p:nvSpPr>
        <p:spPr>
          <a:xfrm>
            <a:off x="264125" y="1023425"/>
            <a:ext cx="3943200" cy="31833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After that, it’s the level set choosing, between </a:t>
            </a:r>
            <a:r>
              <a:rPr lang="en" sz="1750">
                <a:solidFill>
                  <a:schemeClr val="accent2"/>
                </a:solidFill>
              </a:rPr>
              <a:t>Mini Cosmos</a:t>
            </a:r>
            <a:r>
              <a:rPr lang="en" sz="1750"/>
              <a:t> and </a:t>
            </a:r>
            <a:r>
              <a:rPr lang="en" sz="1750">
                <a:solidFill>
                  <a:schemeClr val="accent2"/>
                </a:solidFill>
              </a:rPr>
              <a:t>Micro Cosmos</a:t>
            </a:r>
            <a:endParaRPr sz="1750">
              <a:solidFill>
                <a:schemeClr val="accent2"/>
              </a:solidFill>
            </a:endParaRPr>
          </a:p>
          <a:p>
            <a:pPr marL="457200" marR="0" lvl="0" indent="-339725" algn="l" rtl="0">
              <a:lnSpc>
                <a:spcPct val="150000"/>
              </a:lnSpc>
              <a:spcBef>
                <a:spcPts val="0"/>
              </a:spcBef>
              <a:spcAft>
                <a:spcPts val="0"/>
              </a:spcAft>
              <a:buSzPts val="1750"/>
              <a:buChar char="-"/>
            </a:pPr>
            <a:r>
              <a:rPr lang="en" sz="1750"/>
              <a:t>Press either </a:t>
            </a:r>
            <a:r>
              <a:rPr lang="en" sz="1750">
                <a:solidFill>
                  <a:schemeClr val="accent1"/>
                </a:solidFill>
              </a:rPr>
              <a:t>Arrow keys</a:t>
            </a:r>
            <a:r>
              <a:rPr lang="en" sz="1750"/>
              <a:t> or click on 1 screen side to proceed.</a:t>
            </a:r>
            <a:endParaRPr sz="1750"/>
          </a:p>
          <a:p>
            <a:pPr marL="457200" marR="0" lvl="0" indent="-339725" algn="l" rtl="0">
              <a:lnSpc>
                <a:spcPct val="150000"/>
              </a:lnSpc>
              <a:spcBef>
                <a:spcPts val="0"/>
              </a:spcBef>
              <a:spcAft>
                <a:spcPts val="0"/>
              </a:spcAft>
              <a:buSzPts val="1750"/>
              <a:buChar char="-"/>
            </a:pPr>
            <a:r>
              <a:rPr lang="en" sz="1750"/>
              <a:t>Or press/click on </a:t>
            </a:r>
            <a:r>
              <a:rPr lang="en" sz="1750">
                <a:solidFill>
                  <a:schemeClr val="accent1"/>
                </a:solidFill>
              </a:rPr>
              <a:t>z</a:t>
            </a:r>
            <a:r>
              <a:rPr lang="en" sz="1750"/>
              <a:t> to return to Title.</a:t>
            </a:r>
            <a:endParaRPr sz="175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64"/>
          <p:cNvPicPr preferRelativeResize="0"/>
          <p:nvPr/>
        </p:nvPicPr>
        <p:blipFill>
          <a:blip r:embed="rId3">
            <a:alphaModFix/>
          </a:blip>
          <a:stretch>
            <a:fillRect/>
          </a:stretch>
        </p:blipFill>
        <p:spPr>
          <a:xfrm>
            <a:off x="4359550" y="1499600"/>
            <a:ext cx="4645524" cy="2738059"/>
          </a:xfrm>
          <a:prstGeom prst="rect">
            <a:avLst/>
          </a:prstGeom>
          <a:noFill/>
          <a:ln>
            <a:noFill/>
          </a:ln>
        </p:spPr>
      </p:pic>
      <p:sp>
        <p:nvSpPr>
          <p:cNvPr id="519" name="Google Shape;519;p6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tutorial</a:t>
            </a:r>
            <a:endParaRPr/>
          </a:p>
          <a:p>
            <a:pPr marL="0" lvl="0" indent="0" algn="ctr" rtl="0">
              <a:spcBef>
                <a:spcPts val="0"/>
              </a:spcBef>
              <a:spcAft>
                <a:spcPts val="0"/>
              </a:spcAft>
              <a:buNone/>
            </a:pPr>
            <a:endParaRPr/>
          </a:p>
        </p:txBody>
      </p:sp>
      <p:sp>
        <p:nvSpPr>
          <p:cNvPr id="520" name="Google Shape;520;p64"/>
          <p:cNvSpPr txBox="1">
            <a:spLocks noGrp="1"/>
          </p:cNvSpPr>
          <p:nvPr>
            <p:ph type="body" idx="1"/>
          </p:nvPr>
        </p:nvSpPr>
        <p:spPr>
          <a:xfrm>
            <a:off x="264125" y="1204550"/>
            <a:ext cx="3943200" cy="31833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Choose the level </a:t>
            </a:r>
            <a:r>
              <a:rPr lang="en" sz="1750">
                <a:solidFill>
                  <a:srgbClr val="FF0000"/>
                </a:solidFill>
              </a:rPr>
              <a:t>1 - 40</a:t>
            </a:r>
            <a:endParaRPr sz="1750">
              <a:solidFill>
                <a:srgbClr val="FF0000"/>
              </a:solidFill>
            </a:endParaRPr>
          </a:p>
          <a:p>
            <a:pPr marL="457200" marR="0" lvl="0" indent="-339725" algn="l" rtl="0">
              <a:lnSpc>
                <a:spcPct val="150000"/>
              </a:lnSpc>
              <a:spcBef>
                <a:spcPts val="0"/>
              </a:spcBef>
              <a:spcAft>
                <a:spcPts val="0"/>
              </a:spcAft>
              <a:buSzPts val="1750"/>
              <a:buChar char="-"/>
            </a:pPr>
            <a:r>
              <a:rPr lang="en" sz="1750"/>
              <a:t>Click on </a:t>
            </a:r>
            <a:r>
              <a:rPr lang="en" sz="1750">
                <a:solidFill>
                  <a:schemeClr val="accent1"/>
                </a:solidFill>
              </a:rPr>
              <a:t>one of the number </a:t>
            </a:r>
            <a:r>
              <a:rPr lang="en" sz="1750"/>
              <a:t>or </a:t>
            </a:r>
            <a:r>
              <a:rPr lang="en" sz="1750">
                <a:solidFill>
                  <a:schemeClr val="accent1"/>
                </a:solidFill>
              </a:rPr>
              <a:t>type </a:t>
            </a:r>
            <a:r>
              <a:rPr lang="en" sz="1750"/>
              <a:t>them</a:t>
            </a:r>
            <a:endParaRPr sz="1750"/>
          </a:p>
          <a:p>
            <a:pPr marL="457200" marR="0" lvl="0" indent="0" algn="l" rtl="0">
              <a:lnSpc>
                <a:spcPct val="150000"/>
              </a:lnSpc>
              <a:spcBef>
                <a:spcPts val="1600"/>
              </a:spcBef>
              <a:spcAft>
                <a:spcPts val="0"/>
              </a:spcAft>
              <a:buNone/>
            </a:pPr>
            <a:r>
              <a:rPr lang="en" sz="1750"/>
              <a:t>Ex: type 1 and 2 in order will choose 12.</a:t>
            </a:r>
            <a:endParaRPr sz="1750"/>
          </a:p>
          <a:p>
            <a:pPr marL="457200" marR="0" lvl="0" indent="-339725" algn="l" rtl="0">
              <a:lnSpc>
                <a:spcPct val="150000"/>
              </a:lnSpc>
              <a:spcBef>
                <a:spcPts val="1600"/>
              </a:spcBef>
              <a:spcAft>
                <a:spcPts val="0"/>
              </a:spcAft>
              <a:buSzPts val="1750"/>
              <a:buChar char="-"/>
            </a:pPr>
            <a:r>
              <a:rPr lang="en" sz="1750"/>
              <a:t>Press/click on </a:t>
            </a:r>
            <a:r>
              <a:rPr lang="en" sz="1750">
                <a:solidFill>
                  <a:schemeClr val="accent1"/>
                </a:solidFill>
              </a:rPr>
              <a:t>z</a:t>
            </a:r>
            <a:r>
              <a:rPr lang="en" sz="1750"/>
              <a:t> to return to set choosing</a:t>
            </a:r>
            <a:endParaRPr sz="175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65"/>
          <p:cNvPicPr preferRelativeResize="0"/>
          <p:nvPr/>
        </p:nvPicPr>
        <p:blipFill>
          <a:blip r:embed="rId3">
            <a:alphaModFix/>
          </a:blip>
          <a:stretch>
            <a:fillRect/>
          </a:stretch>
        </p:blipFill>
        <p:spPr>
          <a:xfrm>
            <a:off x="4359547" y="1499600"/>
            <a:ext cx="4645529" cy="2738050"/>
          </a:xfrm>
          <a:prstGeom prst="rect">
            <a:avLst/>
          </a:prstGeom>
          <a:noFill/>
          <a:ln>
            <a:noFill/>
          </a:ln>
        </p:spPr>
      </p:pic>
      <p:sp>
        <p:nvSpPr>
          <p:cNvPr id="526" name="Google Shape;526;p65"/>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tutorial</a:t>
            </a:r>
            <a:endParaRPr/>
          </a:p>
          <a:p>
            <a:pPr marL="0" lvl="0" indent="0" algn="ctr" rtl="0">
              <a:spcBef>
                <a:spcPts val="0"/>
              </a:spcBef>
              <a:spcAft>
                <a:spcPts val="0"/>
              </a:spcAft>
              <a:buNone/>
            </a:pPr>
            <a:endParaRPr/>
          </a:p>
        </p:txBody>
      </p:sp>
      <p:sp>
        <p:nvSpPr>
          <p:cNvPr id="527" name="Google Shape;527;p65"/>
          <p:cNvSpPr txBox="1">
            <a:spLocks noGrp="1"/>
          </p:cNvSpPr>
          <p:nvPr>
            <p:ph type="body" idx="1"/>
          </p:nvPr>
        </p:nvSpPr>
        <p:spPr>
          <a:xfrm>
            <a:off x="264125" y="1204550"/>
            <a:ext cx="3943200" cy="31833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Choose the level </a:t>
            </a:r>
            <a:r>
              <a:rPr lang="en" sz="1750">
                <a:solidFill>
                  <a:srgbClr val="FF0000"/>
                </a:solidFill>
              </a:rPr>
              <a:t>1 - 40</a:t>
            </a:r>
            <a:endParaRPr sz="1750">
              <a:solidFill>
                <a:srgbClr val="FF0000"/>
              </a:solidFill>
            </a:endParaRPr>
          </a:p>
          <a:p>
            <a:pPr marL="457200" marR="0" lvl="0" indent="-339725" algn="l" rtl="0">
              <a:lnSpc>
                <a:spcPct val="150000"/>
              </a:lnSpc>
              <a:spcBef>
                <a:spcPts val="0"/>
              </a:spcBef>
              <a:spcAft>
                <a:spcPts val="0"/>
              </a:spcAft>
              <a:buSzPts val="1750"/>
              <a:buChar char="-"/>
            </a:pPr>
            <a:r>
              <a:rPr lang="en" sz="1750"/>
              <a:t>Click on </a:t>
            </a:r>
            <a:r>
              <a:rPr lang="en" sz="1750">
                <a:solidFill>
                  <a:schemeClr val="accent1"/>
                </a:solidFill>
              </a:rPr>
              <a:t>one of the number </a:t>
            </a:r>
            <a:r>
              <a:rPr lang="en" sz="1750"/>
              <a:t>or </a:t>
            </a:r>
            <a:r>
              <a:rPr lang="en" sz="1750">
                <a:solidFill>
                  <a:schemeClr val="accent1"/>
                </a:solidFill>
              </a:rPr>
              <a:t>type </a:t>
            </a:r>
            <a:r>
              <a:rPr lang="en" sz="1750"/>
              <a:t>them</a:t>
            </a:r>
            <a:endParaRPr sz="1750"/>
          </a:p>
          <a:p>
            <a:pPr marL="457200" marR="0" lvl="0" indent="0" algn="l" rtl="0">
              <a:lnSpc>
                <a:spcPct val="150000"/>
              </a:lnSpc>
              <a:spcBef>
                <a:spcPts val="1600"/>
              </a:spcBef>
              <a:spcAft>
                <a:spcPts val="0"/>
              </a:spcAft>
              <a:buNone/>
            </a:pPr>
            <a:r>
              <a:rPr lang="en" sz="1750"/>
              <a:t>Ex: type 1 and 2 in order will choose 12.</a:t>
            </a:r>
            <a:endParaRPr sz="1750"/>
          </a:p>
          <a:p>
            <a:pPr marL="457200" marR="0" lvl="0" indent="-339725" algn="l" rtl="0">
              <a:lnSpc>
                <a:spcPct val="150000"/>
              </a:lnSpc>
              <a:spcBef>
                <a:spcPts val="1600"/>
              </a:spcBef>
              <a:spcAft>
                <a:spcPts val="0"/>
              </a:spcAft>
              <a:buSzPts val="1750"/>
              <a:buChar char="-"/>
            </a:pPr>
            <a:r>
              <a:rPr lang="en" sz="1750"/>
              <a:t>Press/click on </a:t>
            </a:r>
            <a:r>
              <a:rPr lang="en" sz="1750">
                <a:solidFill>
                  <a:schemeClr val="accent1"/>
                </a:solidFill>
              </a:rPr>
              <a:t>z</a:t>
            </a:r>
            <a:r>
              <a:rPr lang="en" sz="1750"/>
              <a:t> to return to set choosing</a:t>
            </a:r>
            <a:endParaRPr sz="175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66"/>
          <p:cNvPicPr preferRelativeResize="0"/>
          <p:nvPr/>
        </p:nvPicPr>
        <p:blipFill>
          <a:blip r:embed="rId3">
            <a:alphaModFix/>
          </a:blip>
          <a:stretch>
            <a:fillRect/>
          </a:stretch>
        </p:blipFill>
        <p:spPr>
          <a:xfrm>
            <a:off x="4359530" y="1499600"/>
            <a:ext cx="4645546" cy="2738076"/>
          </a:xfrm>
          <a:prstGeom prst="rect">
            <a:avLst/>
          </a:prstGeom>
          <a:noFill/>
          <a:ln>
            <a:noFill/>
          </a:ln>
        </p:spPr>
      </p:pic>
      <p:sp>
        <p:nvSpPr>
          <p:cNvPr id="533" name="Google Shape;533;p6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tutorial</a:t>
            </a:r>
            <a:endParaRPr/>
          </a:p>
          <a:p>
            <a:pPr marL="0" lvl="0" indent="0" algn="ctr" rtl="0">
              <a:spcBef>
                <a:spcPts val="0"/>
              </a:spcBef>
              <a:spcAft>
                <a:spcPts val="0"/>
              </a:spcAft>
              <a:buNone/>
            </a:pPr>
            <a:endParaRPr/>
          </a:p>
        </p:txBody>
      </p:sp>
      <p:sp>
        <p:nvSpPr>
          <p:cNvPr id="534" name="Google Shape;534;p66"/>
          <p:cNvSpPr txBox="1">
            <a:spLocks noGrp="1"/>
          </p:cNvSpPr>
          <p:nvPr>
            <p:ph type="body" idx="1"/>
          </p:nvPr>
        </p:nvSpPr>
        <p:spPr>
          <a:xfrm>
            <a:off x="264125" y="1023425"/>
            <a:ext cx="3943200" cy="3183300"/>
          </a:xfrm>
          <a:prstGeom prst="rect">
            <a:avLst/>
          </a:prstGeom>
        </p:spPr>
        <p:txBody>
          <a:bodyPr spcFirstLastPara="1" wrap="square" lIns="91425" tIns="91425" rIns="91425" bIns="91425" anchor="t" anchorCtr="0">
            <a:noAutofit/>
          </a:bodyPr>
          <a:lstStyle/>
          <a:p>
            <a:pPr marL="457200" marR="0" lvl="0" indent="-358775" algn="l" rtl="0">
              <a:lnSpc>
                <a:spcPct val="150000"/>
              </a:lnSpc>
              <a:spcBef>
                <a:spcPts val="0"/>
              </a:spcBef>
              <a:spcAft>
                <a:spcPts val="0"/>
              </a:spcAft>
              <a:buSzPts val="2050"/>
              <a:buChar char="-"/>
            </a:pPr>
            <a:r>
              <a:rPr lang="en" sz="1750"/>
              <a:t>After that, it’s the search method choosing, between </a:t>
            </a:r>
            <a:r>
              <a:rPr lang="en" sz="1750">
                <a:solidFill>
                  <a:schemeClr val="accent2"/>
                </a:solidFill>
              </a:rPr>
              <a:t>Breadth-first Search</a:t>
            </a:r>
            <a:r>
              <a:rPr lang="en" sz="1750"/>
              <a:t> and </a:t>
            </a:r>
            <a:r>
              <a:rPr lang="en" sz="1750">
                <a:solidFill>
                  <a:schemeClr val="accent2"/>
                </a:solidFill>
              </a:rPr>
              <a:t>A*</a:t>
            </a:r>
            <a:endParaRPr sz="1750">
              <a:solidFill>
                <a:schemeClr val="accent2"/>
              </a:solidFill>
            </a:endParaRPr>
          </a:p>
          <a:p>
            <a:pPr marL="457200" marR="0" lvl="0" indent="-339725" algn="l" rtl="0">
              <a:lnSpc>
                <a:spcPct val="150000"/>
              </a:lnSpc>
              <a:spcBef>
                <a:spcPts val="0"/>
              </a:spcBef>
              <a:spcAft>
                <a:spcPts val="0"/>
              </a:spcAft>
              <a:buSzPts val="1750"/>
              <a:buChar char="-"/>
            </a:pPr>
            <a:r>
              <a:rPr lang="en" sz="1750"/>
              <a:t>Press either </a:t>
            </a:r>
            <a:r>
              <a:rPr lang="en" sz="1750">
                <a:solidFill>
                  <a:schemeClr val="accent1"/>
                </a:solidFill>
              </a:rPr>
              <a:t>Arrow keys</a:t>
            </a:r>
            <a:r>
              <a:rPr lang="en" sz="1750"/>
              <a:t> or click on 1 screen side to proceed.</a:t>
            </a:r>
            <a:endParaRPr sz="1750"/>
          </a:p>
          <a:p>
            <a:pPr marL="457200" marR="0" lvl="0" indent="-339725" algn="l" rtl="0">
              <a:lnSpc>
                <a:spcPct val="150000"/>
              </a:lnSpc>
              <a:spcBef>
                <a:spcPts val="0"/>
              </a:spcBef>
              <a:spcAft>
                <a:spcPts val="0"/>
              </a:spcAft>
              <a:buSzPts val="1750"/>
              <a:buChar char="-"/>
            </a:pPr>
            <a:r>
              <a:rPr lang="en" sz="1750"/>
              <a:t>Or press/click on </a:t>
            </a:r>
            <a:r>
              <a:rPr lang="en" sz="1750">
                <a:solidFill>
                  <a:schemeClr val="accent1"/>
                </a:solidFill>
              </a:rPr>
              <a:t>z</a:t>
            </a:r>
            <a:r>
              <a:rPr lang="en" sz="1750"/>
              <a:t> to return to Title.</a:t>
            </a:r>
            <a:endParaRPr sz="175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67"/>
          <p:cNvPicPr preferRelativeResize="0"/>
          <p:nvPr/>
        </p:nvPicPr>
        <p:blipFill>
          <a:blip r:embed="rId3">
            <a:alphaModFix/>
          </a:blip>
          <a:stretch>
            <a:fillRect/>
          </a:stretch>
        </p:blipFill>
        <p:spPr>
          <a:xfrm>
            <a:off x="4359577" y="1499600"/>
            <a:ext cx="4645498" cy="2738050"/>
          </a:xfrm>
          <a:prstGeom prst="rect">
            <a:avLst/>
          </a:prstGeom>
          <a:noFill/>
          <a:ln>
            <a:noFill/>
          </a:ln>
        </p:spPr>
      </p:pic>
      <p:sp>
        <p:nvSpPr>
          <p:cNvPr id="540" name="Google Shape;540;p67"/>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tutorial</a:t>
            </a:r>
            <a:endParaRPr/>
          </a:p>
          <a:p>
            <a:pPr marL="0" lvl="0" indent="0" algn="ctr" rtl="0">
              <a:spcBef>
                <a:spcPts val="0"/>
              </a:spcBef>
              <a:spcAft>
                <a:spcPts val="0"/>
              </a:spcAft>
              <a:buNone/>
            </a:pPr>
            <a:endParaRPr/>
          </a:p>
        </p:txBody>
      </p:sp>
      <p:sp>
        <p:nvSpPr>
          <p:cNvPr id="541" name="Google Shape;541;p67"/>
          <p:cNvSpPr txBox="1">
            <a:spLocks noGrp="1"/>
          </p:cNvSpPr>
          <p:nvPr>
            <p:ph type="body" idx="1"/>
          </p:nvPr>
        </p:nvSpPr>
        <p:spPr>
          <a:xfrm>
            <a:off x="264125" y="1204550"/>
            <a:ext cx="3943200" cy="3183300"/>
          </a:xfrm>
          <a:prstGeom prst="rect">
            <a:avLst/>
          </a:prstGeom>
        </p:spPr>
        <p:txBody>
          <a:bodyPr spcFirstLastPara="1" wrap="square" lIns="91425" tIns="91425" rIns="91425" bIns="91425" anchor="t" anchorCtr="0">
            <a:noAutofit/>
          </a:bodyPr>
          <a:lstStyle/>
          <a:p>
            <a:pPr marL="457200" marR="0" lvl="0" indent="-339725" algn="l" rtl="0">
              <a:lnSpc>
                <a:spcPct val="150000"/>
              </a:lnSpc>
              <a:spcBef>
                <a:spcPts val="0"/>
              </a:spcBef>
              <a:spcAft>
                <a:spcPts val="0"/>
              </a:spcAft>
              <a:buSzPts val="1750"/>
              <a:buChar char="-"/>
            </a:pPr>
            <a:r>
              <a:rPr lang="en" sz="1750"/>
              <a:t>Searching in progress</a:t>
            </a:r>
            <a:endParaRPr sz="1750"/>
          </a:p>
          <a:p>
            <a:pPr marL="457200" marR="0" lvl="0" indent="-339725" algn="l" rtl="0">
              <a:lnSpc>
                <a:spcPct val="150000"/>
              </a:lnSpc>
              <a:spcBef>
                <a:spcPts val="0"/>
              </a:spcBef>
              <a:spcAft>
                <a:spcPts val="0"/>
              </a:spcAft>
              <a:buSzPts val="1750"/>
              <a:buChar char="-"/>
            </a:pPr>
            <a:r>
              <a:rPr lang="en" sz="1750"/>
              <a:t>Max runtime on our local machine is appx 1400s for one of the </a:t>
            </a:r>
            <a:r>
              <a:rPr lang="en" sz="1750">
                <a:solidFill>
                  <a:schemeClr val="accent2"/>
                </a:solidFill>
              </a:rPr>
              <a:t>Micro Cosmos</a:t>
            </a:r>
            <a:r>
              <a:rPr lang="en" sz="1750"/>
              <a:t> </a:t>
            </a:r>
            <a:r>
              <a:rPr lang="en" sz="1750">
                <a:solidFill>
                  <a:schemeClr val="accent2"/>
                </a:solidFill>
              </a:rPr>
              <a:t>BFS </a:t>
            </a:r>
            <a:r>
              <a:rPr lang="en" sz="1750"/>
              <a:t>algorithm</a:t>
            </a:r>
            <a:endParaRPr sz="1750"/>
          </a:p>
          <a:p>
            <a:pPr marL="457200" marR="0" lvl="0" indent="-339725" algn="l" rtl="0">
              <a:lnSpc>
                <a:spcPct val="150000"/>
              </a:lnSpc>
              <a:spcBef>
                <a:spcPts val="0"/>
              </a:spcBef>
              <a:spcAft>
                <a:spcPts val="0"/>
              </a:spcAft>
              <a:buSzPts val="1750"/>
              <a:buChar char="-"/>
            </a:pPr>
            <a:r>
              <a:rPr lang="en" sz="1750"/>
              <a:t>Please be </a:t>
            </a:r>
            <a:r>
              <a:rPr lang="en" sz="1750">
                <a:solidFill>
                  <a:schemeClr val="accent4"/>
                </a:solidFill>
              </a:rPr>
              <a:t>patient </a:t>
            </a:r>
            <a:r>
              <a:rPr lang="en" sz="1750"/>
              <a:t>since the screen might look </a:t>
            </a:r>
            <a:r>
              <a:rPr lang="en" sz="1750">
                <a:solidFill>
                  <a:schemeClr val="accent1"/>
                </a:solidFill>
              </a:rPr>
              <a:t>Not Responding</a:t>
            </a:r>
            <a:endParaRPr sz="175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8"/>
          <p:cNvSpPr txBox="1">
            <a:spLocks noGrp="1"/>
          </p:cNvSpPr>
          <p:nvPr>
            <p:ph type="title"/>
          </p:nvPr>
        </p:nvSpPr>
        <p:spPr>
          <a:xfrm>
            <a:off x="720000" y="881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GAME TUTORIAL</a:t>
            </a:r>
            <a:endParaRPr/>
          </a:p>
        </p:txBody>
      </p:sp>
      <p:sp>
        <p:nvSpPr>
          <p:cNvPr id="547" name="Google Shape;547;p68"/>
          <p:cNvSpPr txBox="1"/>
          <p:nvPr/>
        </p:nvSpPr>
        <p:spPr>
          <a:xfrm>
            <a:off x="1095875" y="1856288"/>
            <a:ext cx="1164300" cy="257700"/>
          </a:xfrm>
          <a:prstGeom prst="rect">
            <a:avLst/>
          </a:prstGeom>
          <a:noFill/>
          <a:ln>
            <a:noFill/>
          </a:ln>
        </p:spPr>
        <p:txBody>
          <a:bodyPr spcFirstLastPara="1" wrap="square" lIns="0" tIns="91425" rIns="91425" bIns="91425" anchor="t" anchorCtr="0">
            <a:noAutofit/>
          </a:bodyPr>
          <a:lstStyle/>
          <a:p>
            <a:pPr marL="0" lvl="0" indent="0" algn="r" rtl="0">
              <a:lnSpc>
                <a:spcPct val="80000"/>
              </a:lnSpc>
              <a:spcBef>
                <a:spcPts val="0"/>
              </a:spcBef>
              <a:spcAft>
                <a:spcPts val="1600"/>
              </a:spcAft>
              <a:buNone/>
            </a:pPr>
            <a:r>
              <a:rPr lang="en" b="1">
                <a:solidFill>
                  <a:srgbClr val="60EF01"/>
                </a:solidFill>
                <a:highlight>
                  <a:srgbClr val="081D32"/>
                </a:highlight>
                <a:latin typeface="Roboto Mono"/>
                <a:ea typeface="Roboto Mono"/>
                <a:cs typeface="Roboto Mono"/>
                <a:sym typeface="Roboto Mono"/>
              </a:rPr>
              <a:t>Crate</a:t>
            </a:r>
            <a:endParaRPr b="1">
              <a:solidFill>
                <a:srgbClr val="60EF01"/>
              </a:solidFill>
              <a:highlight>
                <a:srgbClr val="081D32"/>
              </a:highlight>
              <a:latin typeface="Roboto Mono"/>
              <a:ea typeface="Roboto Mono"/>
              <a:cs typeface="Roboto Mono"/>
              <a:sym typeface="Roboto Mono"/>
            </a:endParaRPr>
          </a:p>
        </p:txBody>
      </p:sp>
      <p:sp>
        <p:nvSpPr>
          <p:cNvPr id="548" name="Google Shape;548;p68"/>
          <p:cNvSpPr txBox="1"/>
          <p:nvPr/>
        </p:nvSpPr>
        <p:spPr>
          <a:xfrm>
            <a:off x="997650" y="1381625"/>
            <a:ext cx="1164300" cy="257700"/>
          </a:xfrm>
          <a:prstGeom prst="rect">
            <a:avLst/>
          </a:prstGeom>
          <a:noFill/>
          <a:ln>
            <a:noFill/>
          </a:ln>
        </p:spPr>
        <p:txBody>
          <a:bodyPr spcFirstLastPara="1" wrap="square" lIns="91425" tIns="91425" rIns="90000" bIns="91425" anchor="t" anchorCtr="0">
            <a:noAutofit/>
          </a:bodyPr>
          <a:lstStyle/>
          <a:p>
            <a:pPr marL="0" lvl="0" indent="0" algn="r" rtl="0">
              <a:lnSpc>
                <a:spcPct val="80000"/>
              </a:lnSpc>
              <a:spcBef>
                <a:spcPts val="0"/>
              </a:spcBef>
              <a:spcAft>
                <a:spcPts val="1600"/>
              </a:spcAft>
              <a:buNone/>
            </a:pPr>
            <a:r>
              <a:rPr lang="en" b="1">
                <a:solidFill>
                  <a:srgbClr val="60EF01"/>
                </a:solidFill>
                <a:highlight>
                  <a:srgbClr val="081D32"/>
                </a:highlight>
                <a:latin typeface="Roboto Mono"/>
                <a:ea typeface="Roboto Mono"/>
                <a:cs typeface="Roboto Mono"/>
                <a:sym typeface="Roboto Mono"/>
              </a:rPr>
              <a:t>Wall</a:t>
            </a:r>
            <a:endParaRPr b="1">
              <a:solidFill>
                <a:srgbClr val="60EF01"/>
              </a:solidFill>
              <a:highlight>
                <a:srgbClr val="081D32"/>
              </a:highlight>
              <a:latin typeface="Roboto Mono"/>
              <a:ea typeface="Roboto Mono"/>
              <a:cs typeface="Roboto Mono"/>
              <a:sym typeface="Roboto Mono"/>
            </a:endParaRPr>
          </a:p>
        </p:txBody>
      </p:sp>
      <p:sp>
        <p:nvSpPr>
          <p:cNvPr id="549" name="Google Shape;549;p68"/>
          <p:cNvSpPr txBox="1"/>
          <p:nvPr/>
        </p:nvSpPr>
        <p:spPr>
          <a:xfrm>
            <a:off x="6519925" y="2181950"/>
            <a:ext cx="1822200" cy="257700"/>
          </a:xfrm>
          <a:prstGeom prst="rect">
            <a:avLst/>
          </a:prstGeom>
          <a:noFill/>
          <a:ln>
            <a:noFill/>
          </a:ln>
        </p:spPr>
        <p:txBody>
          <a:bodyPr spcFirstLastPara="1" wrap="square" lIns="91425" tIns="91425" rIns="90000" bIns="91425" anchor="t" anchorCtr="0">
            <a:noAutofit/>
          </a:bodyPr>
          <a:lstStyle/>
          <a:p>
            <a:pPr marL="0" lvl="0" indent="0" algn="r" rtl="0">
              <a:lnSpc>
                <a:spcPct val="80000"/>
              </a:lnSpc>
              <a:spcBef>
                <a:spcPts val="0"/>
              </a:spcBef>
              <a:spcAft>
                <a:spcPts val="1600"/>
              </a:spcAft>
              <a:buNone/>
            </a:pPr>
            <a:r>
              <a:rPr lang="en" b="1">
                <a:solidFill>
                  <a:srgbClr val="60EF01"/>
                </a:solidFill>
                <a:highlight>
                  <a:srgbClr val="081D32"/>
                </a:highlight>
                <a:latin typeface="Roboto Mono"/>
                <a:ea typeface="Roboto Mono"/>
                <a:cs typeface="Roboto Mono"/>
                <a:sym typeface="Roboto Mono"/>
              </a:rPr>
              <a:t>Main character</a:t>
            </a:r>
            <a:endParaRPr b="1">
              <a:solidFill>
                <a:srgbClr val="60EF01"/>
              </a:solidFill>
              <a:highlight>
                <a:srgbClr val="081D32"/>
              </a:highlight>
              <a:latin typeface="Roboto Mono"/>
              <a:ea typeface="Roboto Mono"/>
              <a:cs typeface="Roboto Mono"/>
              <a:sym typeface="Roboto Mono"/>
            </a:endParaRPr>
          </a:p>
        </p:txBody>
      </p:sp>
      <p:sp>
        <p:nvSpPr>
          <p:cNvPr id="550" name="Google Shape;550;p68"/>
          <p:cNvSpPr txBox="1"/>
          <p:nvPr/>
        </p:nvSpPr>
        <p:spPr>
          <a:xfrm>
            <a:off x="6614525" y="2947325"/>
            <a:ext cx="1303500" cy="257700"/>
          </a:xfrm>
          <a:prstGeom prst="rect">
            <a:avLst/>
          </a:prstGeom>
          <a:noFill/>
          <a:ln>
            <a:noFill/>
          </a:ln>
        </p:spPr>
        <p:txBody>
          <a:bodyPr spcFirstLastPara="1" wrap="square" lIns="0" tIns="91425" rIns="91425" bIns="91425" anchor="t" anchorCtr="0">
            <a:noAutofit/>
          </a:bodyPr>
          <a:lstStyle/>
          <a:p>
            <a:pPr marL="0" lvl="0" indent="0" algn="r" rtl="0">
              <a:lnSpc>
                <a:spcPct val="80000"/>
              </a:lnSpc>
              <a:spcBef>
                <a:spcPts val="0"/>
              </a:spcBef>
              <a:spcAft>
                <a:spcPts val="1600"/>
              </a:spcAft>
              <a:buNone/>
            </a:pPr>
            <a:r>
              <a:rPr lang="en" b="1">
                <a:solidFill>
                  <a:srgbClr val="60EF01"/>
                </a:solidFill>
                <a:highlight>
                  <a:srgbClr val="081D32"/>
                </a:highlight>
                <a:latin typeface="Roboto Mono"/>
                <a:ea typeface="Roboto Mono"/>
                <a:cs typeface="Roboto Mono"/>
                <a:sym typeface="Roboto Mono"/>
              </a:rPr>
              <a:t>Destination</a:t>
            </a:r>
            <a:endParaRPr b="1">
              <a:solidFill>
                <a:srgbClr val="60EF01"/>
              </a:solidFill>
              <a:highlight>
                <a:srgbClr val="081D32"/>
              </a:highlight>
              <a:latin typeface="Roboto Mono"/>
              <a:ea typeface="Roboto Mono"/>
              <a:cs typeface="Roboto Mono"/>
              <a:sym typeface="Roboto Mono"/>
            </a:endParaRPr>
          </a:p>
        </p:txBody>
      </p:sp>
      <p:pic>
        <p:nvPicPr>
          <p:cNvPr id="551" name="Google Shape;551;p68"/>
          <p:cNvPicPr preferRelativeResize="0"/>
          <p:nvPr/>
        </p:nvPicPr>
        <p:blipFill>
          <a:blip r:embed="rId3">
            <a:alphaModFix/>
          </a:blip>
          <a:stretch>
            <a:fillRect/>
          </a:stretch>
        </p:blipFill>
        <p:spPr>
          <a:xfrm>
            <a:off x="2829987" y="847625"/>
            <a:ext cx="3453685" cy="3897175"/>
          </a:xfrm>
          <a:prstGeom prst="rect">
            <a:avLst/>
          </a:prstGeom>
          <a:noFill/>
          <a:ln>
            <a:noFill/>
          </a:ln>
        </p:spPr>
      </p:pic>
      <p:sp>
        <p:nvSpPr>
          <p:cNvPr id="552" name="Google Shape;552;p68"/>
          <p:cNvSpPr txBox="1"/>
          <p:nvPr/>
        </p:nvSpPr>
        <p:spPr>
          <a:xfrm>
            <a:off x="450900" y="3410950"/>
            <a:ext cx="2128200" cy="257700"/>
          </a:xfrm>
          <a:prstGeom prst="rect">
            <a:avLst/>
          </a:prstGeom>
          <a:noFill/>
          <a:ln>
            <a:noFill/>
          </a:ln>
        </p:spPr>
        <p:txBody>
          <a:bodyPr spcFirstLastPara="1" wrap="square" lIns="0" tIns="91425" rIns="91425" bIns="91425" anchor="t" anchorCtr="0">
            <a:noAutofit/>
          </a:bodyPr>
          <a:lstStyle/>
          <a:p>
            <a:pPr marL="0" lvl="0" indent="0" algn="r" rtl="0">
              <a:lnSpc>
                <a:spcPct val="80000"/>
              </a:lnSpc>
              <a:spcBef>
                <a:spcPts val="0"/>
              </a:spcBef>
              <a:spcAft>
                <a:spcPts val="1600"/>
              </a:spcAft>
              <a:buNone/>
            </a:pPr>
            <a:r>
              <a:rPr lang="en" b="1">
                <a:solidFill>
                  <a:srgbClr val="60EF01"/>
                </a:solidFill>
                <a:highlight>
                  <a:srgbClr val="081D32"/>
                </a:highlight>
                <a:latin typeface="Roboto Mono"/>
                <a:ea typeface="Roboto Mono"/>
                <a:cs typeface="Roboto Mono"/>
                <a:sym typeface="Roboto Mono"/>
              </a:rPr>
              <a:t>Previous screen</a:t>
            </a:r>
            <a:endParaRPr b="1">
              <a:solidFill>
                <a:srgbClr val="60EF01"/>
              </a:solidFill>
              <a:highlight>
                <a:srgbClr val="081D32"/>
              </a:highlight>
              <a:latin typeface="Roboto Mono"/>
              <a:ea typeface="Roboto Mono"/>
              <a:cs typeface="Roboto Mono"/>
              <a:sym typeface="Roboto Mono"/>
            </a:endParaRPr>
          </a:p>
        </p:txBody>
      </p:sp>
      <p:sp>
        <p:nvSpPr>
          <p:cNvPr id="553" name="Google Shape;553;p68"/>
          <p:cNvSpPr txBox="1"/>
          <p:nvPr/>
        </p:nvSpPr>
        <p:spPr>
          <a:xfrm>
            <a:off x="450900" y="3820825"/>
            <a:ext cx="1719600" cy="257700"/>
          </a:xfrm>
          <a:prstGeom prst="rect">
            <a:avLst/>
          </a:prstGeom>
          <a:noFill/>
          <a:ln>
            <a:noFill/>
          </a:ln>
        </p:spPr>
        <p:txBody>
          <a:bodyPr spcFirstLastPara="1" wrap="square" lIns="91425" tIns="91425" rIns="90000" bIns="91425" anchor="t" anchorCtr="0">
            <a:noAutofit/>
          </a:bodyPr>
          <a:lstStyle/>
          <a:p>
            <a:pPr marL="0" lvl="0" indent="0" algn="r" rtl="0">
              <a:lnSpc>
                <a:spcPct val="80000"/>
              </a:lnSpc>
              <a:spcBef>
                <a:spcPts val="0"/>
              </a:spcBef>
              <a:spcAft>
                <a:spcPts val="1600"/>
              </a:spcAft>
              <a:buNone/>
            </a:pPr>
            <a:r>
              <a:rPr lang="en" b="1">
                <a:solidFill>
                  <a:srgbClr val="60EF01"/>
                </a:solidFill>
                <a:highlight>
                  <a:srgbClr val="081D32"/>
                </a:highlight>
                <a:latin typeface="Roboto Mono"/>
                <a:ea typeface="Roboto Mono"/>
                <a:cs typeface="Roboto Mono"/>
                <a:sym typeface="Roboto Mono"/>
              </a:rPr>
              <a:t>Previous move</a:t>
            </a:r>
            <a:endParaRPr b="1">
              <a:solidFill>
                <a:srgbClr val="60EF01"/>
              </a:solidFill>
              <a:highlight>
                <a:srgbClr val="081D32"/>
              </a:highlight>
              <a:latin typeface="Roboto Mono"/>
              <a:ea typeface="Roboto Mono"/>
              <a:cs typeface="Roboto Mono"/>
              <a:sym typeface="Roboto Mono"/>
            </a:endParaRPr>
          </a:p>
        </p:txBody>
      </p:sp>
      <p:sp>
        <p:nvSpPr>
          <p:cNvPr id="554" name="Google Shape;554;p68"/>
          <p:cNvSpPr txBox="1"/>
          <p:nvPr/>
        </p:nvSpPr>
        <p:spPr>
          <a:xfrm>
            <a:off x="6226225" y="3874575"/>
            <a:ext cx="1822200" cy="257700"/>
          </a:xfrm>
          <a:prstGeom prst="rect">
            <a:avLst/>
          </a:prstGeom>
          <a:noFill/>
          <a:ln>
            <a:noFill/>
          </a:ln>
        </p:spPr>
        <p:txBody>
          <a:bodyPr spcFirstLastPara="1" wrap="square" lIns="91425" tIns="91425" rIns="90000" bIns="91425" anchor="t" anchorCtr="0">
            <a:noAutofit/>
          </a:bodyPr>
          <a:lstStyle/>
          <a:p>
            <a:pPr marL="0" lvl="0" indent="0" algn="r" rtl="0">
              <a:lnSpc>
                <a:spcPct val="80000"/>
              </a:lnSpc>
              <a:spcBef>
                <a:spcPts val="0"/>
              </a:spcBef>
              <a:spcAft>
                <a:spcPts val="1600"/>
              </a:spcAft>
              <a:buNone/>
            </a:pPr>
            <a:r>
              <a:rPr lang="en" b="1">
                <a:solidFill>
                  <a:srgbClr val="60EF01"/>
                </a:solidFill>
                <a:highlight>
                  <a:srgbClr val="081D32"/>
                </a:highlight>
                <a:latin typeface="Roboto Mono"/>
                <a:ea typeface="Roboto Mono"/>
                <a:cs typeface="Roboto Mono"/>
                <a:sym typeface="Roboto Mono"/>
              </a:rPr>
              <a:t>Next move</a:t>
            </a:r>
            <a:endParaRPr b="1">
              <a:solidFill>
                <a:srgbClr val="60EF01"/>
              </a:solidFill>
              <a:highlight>
                <a:srgbClr val="081D32"/>
              </a:highlight>
              <a:latin typeface="Roboto Mono"/>
              <a:ea typeface="Roboto Mono"/>
              <a:cs typeface="Roboto Mono"/>
              <a:sym typeface="Roboto Mono"/>
            </a:endParaRPr>
          </a:p>
        </p:txBody>
      </p:sp>
      <p:sp>
        <p:nvSpPr>
          <p:cNvPr id="555" name="Google Shape;555;p68"/>
          <p:cNvSpPr txBox="1"/>
          <p:nvPr/>
        </p:nvSpPr>
        <p:spPr>
          <a:xfrm>
            <a:off x="6283675" y="3410950"/>
            <a:ext cx="2767200" cy="257700"/>
          </a:xfrm>
          <a:prstGeom prst="rect">
            <a:avLst/>
          </a:prstGeom>
          <a:noFill/>
          <a:ln>
            <a:noFill/>
          </a:ln>
        </p:spPr>
        <p:txBody>
          <a:bodyPr spcFirstLastPara="1" wrap="square" lIns="0" tIns="91425" rIns="91425" bIns="91425" anchor="t" anchorCtr="0">
            <a:noAutofit/>
          </a:bodyPr>
          <a:lstStyle/>
          <a:p>
            <a:pPr marL="0" lvl="0" indent="0" algn="r" rtl="0">
              <a:lnSpc>
                <a:spcPct val="80000"/>
              </a:lnSpc>
              <a:spcBef>
                <a:spcPts val="0"/>
              </a:spcBef>
              <a:spcAft>
                <a:spcPts val="1600"/>
              </a:spcAft>
              <a:buNone/>
            </a:pPr>
            <a:r>
              <a:rPr lang="en" b="1">
                <a:solidFill>
                  <a:srgbClr val="60EF01"/>
                </a:solidFill>
                <a:highlight>
                  <a:srgbClr val="081D32"/>
                </a:highlight>
                <a:latin typeface="Roboto Mono"/>
                <a:ea typeface="Roboto Mono"/>
                <a:cs typeface="Roboto Mono"/>
                <a:sym typeface="Roboto Mono"/>
              </a:rPr>
              <a:t>Reset to initial state</a:t>
            </a:r>
            <a:endParaRPr b="1">
              <a:solidFill>
                <a:srgbClr val="60EF01"/>
              </a:solidFill>
              <a:highlight>
                <a:srgbClr val="081D32"/>
              </a:highlight>
              <a:latin typeface="Roboto Mono"/>
              <a:ea typeface="Roboto Mono"/>
              <a:cs typeface="Roboto Mono"/>
              <a:sym typeface="Roboto Mono"/>
            </a:endParaRPr>
          </a:p>
        </p:txBody>
      </p:sp>
      <p:sp>
        <p:nvSpPr>
          <p:cNvPr id="556" name="Google Shape;556;p68"/>
          <p:cNvSpPr txBox="1"/>
          <p:nvPr/>
        </p:nvSpPr>
        <p:spPr>
          <a:xfrm>
            <a:off x="-749550" y="4230700"/>
            <a:ext cx="3026400" cy="257700"/>
          </a:xfrm>
          <a:prstGeom prst="rect">
            <a:avLst/>
          </a:prstGeom>
          <a:noFill/>
          <a:ln>
            <a:noFill/>
          </a:ln>
        </p:spPr>
        <p:txBody>
          <a:bodyPr spcFirstLastPara="1" wrap="square" lIns="0" tIns="91425" rIns="91425" bIns="91425" anchor="t" anchorCtr="0">
            <a:noAutofit/>
          </a:bodyPr>
          <a:lstStyle/>
          <a:p>
            <a:pPr marL="0" lvl="0" indent="0" algn="r" rtl="0">
              <a:lnSpc>
                <a:spcPct val="80000"/>
              </a:lnSpc>
              <a:spcBef>
                <a:spcPts val="0"/>
              </a:spcBef>
              <a:spcAft>
                <a:spcPts val="1600"/>
              </a:spcAft>
              <a:buNone/>
            </a:pPr>
            <a:r>
              <a:rPr lang="en" b="1">
                <a:solidFill>
                  <a:srgbClr val="60EF01"/>
                </a:solidFill>
                <a:highlight>
                  <a:srgbClr val="081D32"/>
                </a:highlight>
                <a:latin typeface="Roboto Mono"/>
                <a:ea typeface="Roboto Mono"/>
                <a:cs typeface="Roboto Mono"/>
                <a:sym typeface="Roboto Mono"/>
              </a:rPr>
              <a:t>Auto/Manual mode</a:t>
            </a:r>
            <a:endParaRPr b="1">
              <a:solidFill>
                <a:srgbClr val="60EF01"/>
              </a:solidFill>
              <a:highlight>
                <a:srgbClr val="081D32"/>
              </a:highlight>
              <a:latin typeface="Roboto Mono"/>
              <a:ea typeface="Roboto Mono"/>
              <a:cs typeface="Roboto Mono"/>
              <a:sym typeface="Roboto Mono"/>
            </a:endParaRPr>
          </a:p>
        </p:txBody>
      </p:sp>
      <p:cxnSp>
        <p:nvCxnSpPr>
          <p:cNvPr id="557" name="Google Shape;557;p68"/>
          <p:cNvCxnSpPr>
            <a:endCxn id="548" idx="3"/>
          </p:cNvCxnSpPr>
          <p:nvPr/>
        </p:nvCxnSpPr>
        <p:spPr>
          <a:xfrm flipH="1">
            <a:off x="2161950" y="1502975"/>
            <a:ext cx="783900" cy="7500"/>
          </a:xfrm>
          <a:prstGeom prst="straightConnector1">
            <a:avLst/>
          </a:prstGeom>
          <a:noFill/>
          <a:ln w="9525" cap="flat" cmpd="sng">
            <a:solidFill>
              <a:schemeClr val="lt1"/>
            </a:solidFill>
            <a:prstDash val="solid"/>
            <a:round/>
            <a:headEnd type="oval" w="med" len="med"/>
            <a:tailEnd type="none" w="med" len="med"/>
          </a:ln>
        </p:spPr>
      </p:cxnSp>
      <p:cxnSp>
        <p:nvCxnSpPr>
          <p:cNvPr id="558" name="Google Shape;558;p68"/>
          <p:cNvCxnSpPr/>
          <p:nvPr/>
        </p:nvCxnSpPr>
        <p:spPr>
          <a:xfrm rot="10800000">
            <a:off x="2260175" y="2018138"/>
            <a:ext cx="1354800" cy="0"/>
          </a:xfrm>
          <a:prstGeom prst="straightConnector1">
            <a:avLst/>
          </a:prstGeom>
          <a:noFill/>
          <a:ln w="9525" cap="flat" cmpd="sng">
            <a:solidFill>
              <a:schemeClr val="lt1"/>
            </a:solidFill>
            <a:prstDash val="solid"/>
            <a:round/>
            <a:headEnd type="oval" w="med" len="med"/>
            <a:tailEnd type="none" w="med" len="med"/>
          </a:ln>
        </p:spPr>
      </p:cxnSp>
      <p:cxnSp>
        <p:nvCxnSpPr>
          <p:cNvPr id="559" name="Google Shape;559;p68"/>
          <p:cNvCxnSpPr/>
          <p:nvPr/>
        </p:nvCxnSpPr>
        <p:spPr>
          <a:xfrm rot="10800000">
            <a:off x="2187750" y="4003425"/>
            <a:ext cx="700200" cy="0"/>
          </a:xfrm>
          <a:prstGeom prst="straightConnector1">
            <a:avLst/>
          </a:prstGeom>
          <a:noFill/>
          <a:ln w="9525" cap="flat" cmpd="sng">
            <a:solidFill>
              <a:schemeClr val="lt1"/>
            </a:solidFill>
            <a:prstDash val="solid"/>
            <a:round/>
            <a:headEnd type="oval" w="med" len="med"/>
            <a:tailEnd type="none" w="med" len="med"/>
          </a:ln>
        </p:spPr>
      </p:cxnSp>
      <p:cxnSp>
        <p:nvCxnSpPr>
          <p:cNvPr id="560" name="Google Shape;560;p68"/>
          <p:cNvCxnSpPr/>
          <p:nvPr/>
        </p:nvCxnSpPr>
        <p:spPr>
          <a:xfrm rot="10800000">
            <a:off x="2579100" y="3578825"/>
            <a:ext cx="1431900" cy="396300"/>
          </a:xfrm>
          <a:prstGeom prst="bentConnector3">
            <a:avLst>
              <a:gd name="adj1" fmla="val 50000"/>
            </a:avLst>
          </a:prstGeom>
          <a:noFill/>
          <a:ln w="9525" cap="flat" cmpd="sng">
            <a:solidFill>
              <a:schemeClr val="lt1"/>
            </a:solidFill>
            <a:prstDash val="solid"/>
            <a:round/>
            <a:headEnd type="oval" w="med" len="med"/>
            <a:tailEnd type="none" w="med" len="med"/>
          </a:ln>
        </p:spPr>
      </p:cxnSp>
      <p:cxnSp>
        <p:nvCxnSpPr>
          <p:cNvPr id="561" name="Google Shape;561;p68"/>
          <p:cNvCxnSpPr/>
          <p:nvPr/>
        </p:nvCxnSpPr>
        <p:spPr>
          <a:xfrm flipH="1">
            <a:off x="2311075" y="4230700"/>
            <a:ext cx="2173200" cy="159300"/>
          </a:xfrm>
          <a:prstGeom prst="bentConnector3">
            <a:avLst>
              <a:gd name="adj1" fmla="val 50000"/>
            </a:avLst>
          </a:prstGeom>
          <a:noFill/>
          <a:ln w="9525" cap="flat" cmpd="sng">
            <a:solidFill>
              <a:schemeClr val="lt1"/>
            </a:solidFill>
            <a:prstDash val="solid"/>
            <a:round/>
            <a:headEnd type="oval" w="med" len="med"/>
            <a:tailEnd type="none" w="med" len="med"/>
          </a:ln>
        </p:spPr>
      </p:cxnSp>
      <p:cxnSp>
        <p:nvCxnSpPr>
          <p:cNvPr id="562" name="Google Shape;562;p68"/>
          <p:cNvCxnSpPr/>
          <p:nvPr/>
        </p:nvCxnSpPr>
        <p:spPr>
          <a:xfrm rot="10800000" flipH="1">
            <a:off x="5107275" y="3600400"/>
            <a:ext cx="1470600" cy="528900"/>
          </a:xfrm>
          <a:prstGeom prst="bentConnector3">
            <a:avLst>
              <a:gd name="adj1" fmla="val 35469"/>
            </a:avLst>
          </a:prstGeom>
          <a:noFill/>
          <a:ln w="9525" cap="flat" cmpd="sng">
            <a:solidFill>
              <a:schemeClr val="lt1"/>
            </a:solidFill>
            <a:prstDash val="solid"/>
            <a:round/>
            <a:headEnd type="oval" w="med" len="med"/>
            <a:tailEnd type="none" w="med" len="med"/>
          </a:ln>
        </p:spPr>
      </p:cxnSp>
      <p:cxnSp>
        <p:nvCxnSpPr>
          <p:cNvPr id="563" name="Google Shape;563;p68"/>
          <p:cNvCxnSpPr/>
          <p:nvPr/>
        </p:nvCxnSpPr>
        <p:spPr>
          <a:xfrm>
            <a:off x="6283675" y="4033275"/>
            <a:ext cx="652200" cy="4800"/>
          </a:xfrm>
          <a:prstGeom prst="straightConnector1">
            <a:avLst/>
          </a:prstGeom>
          <a:noFill/>
          <a:ln w="9525" cap="flat" cmpd="sng">
            <a:solidFill>
              <a:schemeClr val="lt1"/>
            </a:solidFill>
            <a:prstDash val="solid"/>
            <a:round/>
            <a:headEnd type="oval" w="med" len="med"/>
            <a:tailEnd type="none" w="med" len="med"/>
          </a:ln>
        </p:spPr>
      </p:cxnSp>
      <p:cxnSp>
        <p:nvCxnSpPr>
          <p:cNvPr id="564" name="Google Shape;564;p68"/>
          <p:cNvCxnSpPr/>
          <p:nvPr/>
        </p:nvCxnSpPr>
        <p:spPr>
          <a:xfrm>
            <a:off x="4759575" y="3122275"/>
            <a:ext cx="1818300" cy="0"/>
          </a:xfrm>
          <a:prstGeom prst="straightConnector1">
            <a:avLst/>
          </a:prstGeom>
          <a:noFill/>
          <a:ln w="9525" cap="flat" cmpd="sng">
            <a:solidFill>
              <a:schemeClr val="lt1"/>
            </a:solidFill>
            <a:prstDash val="solid"/>
            <a:round/>
            <a:headEnd type="oval" w="med" len="med"/>
            <a:tailEnd type="none" w="med" len="med"/>
          </a:ln>
        </p:spPr>
      </p:cxnSp>
      <p:cxnSp>
        <p:nvCxnSpPr>
          <p:cNvPr id="565" name="Google Shape;565;p68"/>
          <p:cNvCxnSpPr/>
          <p:nvPr/>
        </p:nvCxnSpPr>
        <p:spPr>
          <a:xfrm>
            <a:off x="4709150" y="2332900"/>
            <a:ext cx="1999200" cy="14400"/>
          </a:xfrm>
          <a:prstGeom prst="straightConnector1">
            <a:avLst/>
          </a:prstGeom>
          <a:noFill/>
          <a:ln w="9525" cap="flat" cmpd="sng">
            <a:solidFill>
              <a:schemeClr val="lt1"/>
            </a:solidFill>
            <a:prstDash val="solid"/>
            <a:round/>
            <a:headEnd type="oval"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definition</a:t>
            </a:r>
            <a:endParaRPr/>
          </a:p>
        </p:txBody>
      </p:sp>
      <p:sp>
        <p:nvSpPr>
          <p:cNvPr id="282" name="Google Shape;282;p33"/>
          <p:cNvSpPr txBox="1">
            <a:spLocks noGrp="1"/>
          </p:cNvSpPr>
          <p:nvPr>
            <p:ph type="body" idx="1"/>
          </p:nvPr>
        </p:nvSpPr>
        <p:spPr>
          <a:xfrm>
            <a:off x="720000" y="1139700"/>
            <a:ext cx="7704000" cy="3463500"/>
          </a:xfrm>
          <a:prstGeom prst="rect">
            <a:avLst/>
          </a:prstGeom>
        </p:spPr>
        <p:txBody>
          <a:bodyPr spcFirstLastPara="1" wrap="square" lIns="91425" tIns="91425" rIns="91425" bIns="91425" anchor="t" anchorCtr="0">
            <a:noAutofit/>
          </a:bodyPr>
          <a:lstStyle/>
          <a:p>
            <a:pPr marL="457200" marR="0" lvl="0" indent="-361950" algn="l" rtl="0">
              <a:lnSpc>
                <a:spcPct val="150000"/>
              </a:lnSpc>
              <a:spcBef>
                <a:spcPts val="0"/>
              </a:spcBef>
              <a:spcAft>
                <a:spcPts val="0"/>
              </a:spcAft>
              <a:buSzPts val="2100"/>
              <a:buChar char="-"/>
            </a:pPr>
            <a:r>
              <a:rPr lang="en" sz="2050"/>
              <a:t> Introduction</a:t>
            </a:r>
            <a:endParaRPr sz="2050"/>
          </a:p>
          <a:p>
            <a:pPr marL="457200" marR="0" lvl="0" indent="-361950" algn="l" rtl="0">
              <a:lnSpc>
                <a:spcPct val="150000"/>
              </a:lnSpc>
              <a:spcBef>
                <a:spcPts val="0"/>
              </a:spcBef>
              <a:spcAft>
                <a:spcPts val="0"/>
              </a:spcAft>
              <a:buSzPts val="2100"/>
              <a:buChar char="-"/>
            </a:pPr>
            <a:r>
              <a:rPr lang="en" sz="2050"/>
              <a:t> State space</a:t>
            </a:r>
            <a:endParaRPr sz="2050"/>
          </a:p>
          <a:p>
            <a:pPr marL="457200" marR="0" lvl="0" indent="-361950" algn="l" rtl="0">
              <a:lnSpc>
                <a:spcPct val="150000"/>
              </a:lnSpc>
              <a:spcBef>
                <a:spcPts val="0"/>
              </a:spcBef>
              <a:spcAft>
                <a:spcPts val="0"/>
              </a:spcAft>
              <a:buSzPts val="2100"/>
              <a:buChar char="-"/>
            </a:pPr>
            <a:r>
              <a:rPr lang="en" sz="2050"/>
              <a:t> Legal moves</a:t>
            </a:r>
            <a:endParaRPr sz="2050"/>
          </a:p>
          <a:p>
            <a:pPr marL="457200" marR="0" lvl="0" indent="-361950" algn="l" rtl="0">
              <a:lnSpc>
                <a:spcPct val="150000"/>
              </a:lnSpc>
              <a:spcBef>
                <a:spcPts val="0"/>
              </a:spcBef>
              <a:spcAft>
                <a:spcPts val="0"/>
              </a:spcAft>
              <a:buSzPts val="2100"/>
              <a:buChar char="-"/>
            </a:pPr>
            <a:r>
              <a:rPr lang="en" sz="2050"/>
              <a:t> Example Input/Output</a:t>
            </a:r>
            <a:endParaRPr sz="205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9"/>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571" name="Google Shape;571;p69"/>
          <p:cNvSpPr txBox="1">
            <a:spLocks noGrp="1"/>
          </p:cNvSpPr>
          <p:nvPr>
            <p:ph type="body" idx="1"/>
          </p:nvPr>
        </p:nvSpPr>
        <p:spPr>
          <a:xfrm>
            <a:off x="720000" y="1139700"/>
            <a:ext cx="7704000" cy="34635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450"/>
              <a:t>sokoban-solver. (KnightOfLuna). Retrieved October 12, 2021, from </a:t>
            </a:r>
            <a:r>
              <a:rPr lang="en" sz="1450" u="sng">
                <a:solidFill>
                  <a:schemeClr val="hlink"/>
                </a:solidFill>
                <a:hlinkClick r:id="rId3"/>
              </a:rPr>
              <a:t>https://github.com/KnightofLuna/sokoban-solver</a:t>
            </a:r>
            <a:br>
              <a:rPr lang="en" sz="1450"/>
            </a:br>
            <a:endParaRPr sz="1450"/>
          </a:p>
          <a:p>
            <a:pPr marL="457200" lvl="0" indent="-323850" algn="l" rtl="0">
              <a:spcBef>
                <a:spcPts val="0"/>
              </a:spcBef>
              <a:spcAft>
                <a:spcPts val="0"/>
              </a:spcAft>
              <a:buSzPts val="1500"/>
              <a:buChar char="-"/>
            </a:pPr>
            <a:r>
              <a:rPr lang="en" sz="1450"/>
              <a:t>Pereira, A. G., Ritt, M., &amp;amp; Buriol, L. S. (2015, June 11). Optimal Sokoban solving using pattern databases with specific domain knowledge. Artificial Intelligence. </a:t>
            </a:r>
            <a:br>
              <a:rPr lang="en" sz="1450"/>
            </a:br>
            <a:r>
              <a:rPr lang="en" sz="1450"/>
              <a:t>Retrieved October 12, 2021, from </a:t>
            </a:r>
            <a:r>
              <a:rPr lang="en" sz="1450" u="sng">
                <a:solidFill>
                  <a:schemeClr val="hlink"/>
                </a:solidFill>
                <a:hlinkClick r:id="rId4"/>
              </a:rPr>
              <a:t>https://www.sciencedirect.com/science/article/pii/S0004370215000867</a:t>
            </a:r>
            <a:br>
              <a:rPr lang="en" sz="1450"/>
            </a:br>
            <a:endParaRPr sz="1450"/>
          </a:p>
          <a:p>
            <a:pPr marL="457200" lvl="0" indent="-320675" algn="l" rtl="0">
              <a:spcBef>
                <a:spcPts val="0"/>
              </a:spcBef>
              <a:spcAft>
                <a:spcPts val="0"/>
              </a:spcAft>
              <a:buSzPts val="1450"/>
              <a:buChar char="-"/>
            </a:pPr>
            <a:r>
              <a:rPr lang="en" sz="1450"/>
              <a:t>Theme inspired from Among Us game, with template taken from </a:t>
            </a:r>
            <a:endParaRPr sz="1450"/>
          </a:p>
          <a:p>
            <a:pPr marL="457200" lvl="0" indent="0" algn="l" rtl="0">
              <a:spcBef>
                <a:spcPts val="1600"/>
              </a:spcBef>
              <a:spcAft>
                <a:spcPts val="1600"/>
              </a:spcAft>
              <a:buNone/>
            </a:pPr>
            <a:r>
              <a:rPr lang="en" sz="1450" u="sng">
                <a:solidFill>
                  <a:schemeClr val="hlink"/>
                </a:solidFill>
                <a:hlinkClick r:id="rId5"/>
              </a:rPr>
              <a:t>https://slidesgo.com/theme/impostors-among-crewmates</a:t>
            </a:r>
            <a:endParaRPr sz="145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4"/>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88" name="Google Shape;288;p34"/>
          <p:cNvSpPr txBox="1">
            <a:spLocks noGrp="1"/>
          </p:cNvSpPr>
          <p:nvPr>
            <p:ph type="subTitle" idx="1"/>
          </p:nvPr>
        </p:nvSpPr>
        <p:spPr>
          <a:xfrm>
            <a:off x="808075" y="1287750"/>
            <a:ext cx="4093500" cy="30321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Sokoban (倉庫番, Sōko-ban) is a puzzle video game genre.​</a:t>
            </a:r>
            <a:endParaRPr/>
          </a:p>
          <a:p>
            <a:pPr marL="457200" lvl="0" indent="-361950" algn="l" rtl="0">
              <a:spcBef>
                <a:spcPts val="0"/>
              </a:spcBef>
              <a:spcAft>
                <a:spcPts val="0"/>
              </a:spcAft>
              <a:buSzPts val="2100"/>
              <a:buChar char="●"/>
            </a:pPr>
            <a:r>
              <a:rPr lang="en"/>
              <a:t>The game is played on board of squares:</a:t>
            </a:r>
            <a:endParaRPr/>
          </a:p>
          <a:p>
            <a:pPr marL="457200" lvl="0" indent="-361950" algn="l" rtl="0">
              <a:spcBef>
                <a:spcPts val="0"/>
              </a:spcBef>
              <a:spcAft>
                <a:spcPts val="0"/>
              </a:spcAft>
              <a:buSzPts val="2100"/>
              <a:buChar char="●"/>
            </a:pPr>
            <a:r>
              <a:rPr lang="en"/>
              <a:t>Squares are either on floor or a wall</a:t>
            </a:r>
            <a:endParaRPr/>
          </a:p>
          <a:p>
            <a:pPr marL="457200" lvl="0" indent="-361950" algn="l" rtl="0">
              <a:spcBef>
                <a:spcPts val="0"/>
              </a:spcBef>
              <a:spcAft>
                <a:spcPts val="0"/>
              </a:spcAft>
              <a:buSzPts val="2100"/>
              <a:buChar char="●"/>
            </a:pPr>
            <a:r>
              <a:rPr lang="en"/>
              <a:t>Some floors which contain crates or marked as storage locations</a:t>
            </a:r>
            <a:endParaRPr/>
          </a:p>
        </p:txBody>
      </p:sp>
      <p:sp>
        <p:nvSpPr>
          <p:cNvPr id="289" name="Google Shape;289;p34"/>
          <p:cNvSpPr txBox="1"/>
          <p:nvPr/>
        </p:nvSpPr>
        <p:spPr>
          <a:xfrm>
            <a:off x="4901675" y="4388750"/>
            <a:ext cx="3943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1: A sokoban puzzle being solved</a:t>
            </a:r>
            <a:endParaRPr>
              <a:solidFill>
                <a:schemeClr val="lt1"/>
              </a:solidFill>
              <a:latin typeface="Roboto Mono"/>
              <a:ea typeface="Roboto Mono"/>
              <a:cs typeface="Roboto Mono"/>
              <a:sym typeface="Roboto Mono"/>
            </a:endParaRPr>
          </a:p>
        </p:txBody>
      </p:sp>
      <p:pic>
        <p:nvPicPr>
          <p:cNvPr id="290" name="Google Shape;290;p34"/>
          <p:cNvPicPr preferRelativeResize="0"/>
          <p:nvPr/>
        </p:nvPicPr>
        <p:blipFill>
          <a:blip r:embed="rId3">
            <a:alphaModFix/>
          </a:blip>
          <a:stretch>
            <a:fillRect/>
          </a:stretch>
        </p:blipFill>
        <p:spPr>
          <a:xfrm>
            <a:off x="5405300" y="1050600"/>
            <a:ext cx="3165447" cy="3142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296" name="Google Shape;296;p35"/>
          <p:cNvSpPr txBox="1">
            <a:spLocks noGrp="1"/>
          </p:cNvSpPr>
          <p:nvPr>
            <p:ph type="subTitle" idx="1"/>
          </p:nvPr>
        </p:nvSpPr>
        <p:spPr>
          <a:xfrm>
            <a:off x="808075" y="1089600"/>
            <a:ext cx="3362100" cy="3716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Player can move horizontally or vertically onto empty squares.</a:t>
            </a:r>
            <a:endParaRPr/>
          </a:p>
          <a:p>
            <a:pPr marL="457200" lvl="0" indent="-361950" algn="l" rtl="0">
              <a:spcBef>
                <a:spcPts val="0"/>
              </a:spcBef>
              <a:spcAft>
                <a:spcPts val="0"/>
              </a:spcAft>
              <a:buSzPts val="2100"/>
              <a:buChar char="●"/>
            </a:pPr>
            <a:r>
              <a:rPr lang="en"/>
              <a:t>Crates:</a:t>
            </a:r>
            <a:endParaRPr/>
          </a:p>
          <a:p>
            <a:pPr marL="914400" lvl="1" indent="-311150" algn="l" rtl="0">
              <a:spcBef>
                <a:spcPts val="0"/>
              </a:spcBef>
              <a:spcAft>
                <a:spcPts val="0"/>
              </a:spcAft>
              <a:buSzPts val="1300"/>
              <a:buChar char="○"/>
            </a:pPr>
            <a:r>
              <a:rPr lang="en" sz="1300"/>
              <a:t>can be pushed to the square beyond. </a:t>
            </a:r>
            <a:endParaRPr sz="1300"/>
          </a:p>
          <a:p>
            <a:pPr marL="914400" lvl="1" indent="-311150" algn="l" rtl="0">
              <a:spcBef>
                <a:spcPts val="0"/>
              </a:spcBef>
              <a:spcAft>
                <a:spcPts val="0"/>
              </a:spcAft>
              <a:buSzPts val="1300"/>
              <a:buChar char="○"/>
            </a:pPr>
            <a:r>
              <a:rPr lang="en" sz="1300"/>
              <a:t>can’t be pushed into a wall or other boxes</a:t>
            </a:r>
            <a:endParaRPr sz="1300"/>
          </a:p>
          <a:p>
            <a:pPr marL="457200" lvl="0" indent="-361950" algn="l" rtl="0">
              <a:spcBef>
                <a:spcPts val="0"/>
              </a:spcBef>
              <a:spcAft>
                <a:spcPts val="0"/>
              </a:spcAft>
              <a:buSzPts val="2100"/>
              <a:buChar char="●"/>
            </a:pPr>
            <a:r>
              <a:rPr lang="en"/>
              <a:t>Number of crates = number of storage locations. </a:t>
            </a:r>
            <a:endParaRPr/>
          </a:p>
          <a:p>
            <a:pPr marL="457200" lvl="0" indent="-361950" algn="l" rtl="0">
              <a:spcBef>
                <a:spcPts val="0"/>
              </a:spcBef>
              <a:spcAft>
                <a:spcPts val="0"/>
              </a:spcAft>
              <a:buSzPts val="2100"/>
              <a:buChar char="●"/>
            </a:pPr>
            <a:r>
              <a:rPr lang="en"/>
              <a:t>The puzzle is solved when all crates are placed at storage locations.</a:t>
            </a:r>
            <a:endParaRPr/>
          </a:p>
          <a:p>
            <a:pPr marL="457200" lvl="0" indent="0" algn="l" rtl="0">
              <a:spcBef>
                <a:spcPts val="0"/>
              </a:spcBef>
              <a:spcAft>
                <a:spcPts val="0"/>
              </a:spcAft>
              <a:buNone/>
            </a:pPr>
            <a:endParaRPr/>
          </a:p>
        </p:txBody>
      </p:sp>
      <p:sp>
        <p:nvSpPr>
          <p:cNvPr id="297" name="Google Shape;297;p35"/>
          <p:cNvSpPr txBox="1"/>
          <p:nvPr/>
        </p:nvSpPr>
        <p:spPr>
          <a:xfrm>
            <a:off x="4901675" y="4388750"/>
            <a:ext cx="3943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1: A sokoban puzzle being solved</a:t>
            </a:r>
            <a:endParaRPr>
              <a:solidFill>
                <a:schemeClr val="lt1"/>
              </a:solidFill>
              <a:latin typeface="Roboto Mono"/>
              <a:ea typeface="Roboto Mono"/>
              <a:cs typeface="Roboto Mono"/>
              <a:sym typeface="Roboto Mono"/>
            </a:endParaRPr>
          </a:p>
        </p:txBody>
      </p:sp>
      <p:pic>
        <p:nvPicPr>
          <p:cNvPr id="298" name="Google Shape;298;p35"/>
          <p:cNvPicPr preferRelativeResize="0"/>
          <p:nvPr/>
        </p:nvPicPr>
        <p:blipFill>
          <a:blip r:embed="rId3">
            <a:alphaModFix/>
          </a:blip>
          <a:stretch>
            <a:fillRect/>
          </a:stretch>
        </p:blipFill>
        <p:spPr>
          <a:xfrm>
            <a:off x="5290850" y="1000538"/>
            <a:ext cx="3165447" cy="3142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6"/>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State spaces</a:t>
            </a:r>
            <a:endParaRPr/>
          </a:p>
        </p:txBody>
      </p:sp>
      <p:sp>
        <p:nvSpPr>
          <p:cNvPr id="304" name="Google Shape;304;p36"/>
          <p:cNvSpPr txBox="1">
            <a:spLocks noGrp="1"/>
          </p:cNvSpPr>
          <p:nvPr>
            <p:ph type="subTitle" idx="1"/>
          </p:nvPr>
        </p:nvSpPr>
        <p:spPr>
          <a:xfrm>
            <a:off x="808075" y="1089600"/>
            <a:ext cx="3362100" cy="3716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Used character to indicate the current position of the objects</a:t>
            </a:r>
            <a:endParaRPr/>
          </a:p>
          <a:p>
            <a:pPr marL="457200" lvl="0" indent="-361950" algn="l" rtl="0">
              <a:spcBef>
                <a:spcPts val="0"/>
              </a:spcBef>
              <a:spcAft>
                <a:spcPts val="0"/>
              </a:spcAft>
              <a:buSzPts val="2100"/>
              <a:buChar char="●"/>
            </a:pPr>
            <a:r>
              <a:rPr lang="en"/>
              <a:t>The initial map characterized as shown in the picture:</a:t>
            </a:r>
            <a:endParaRPr/>
          </a:p>
          <a:p>
            <a:pPr marL="914400" lvl="1" indent="-311150" algn="l" rtl="0">
              <a:spcBef>
                <a:spcPts val="0"/>
              </a:spcBef>
              <a:spcAft>
                <a:spcPts val="0"/>
              </a:spcAft>
              <a:buSzPts val="1300"/>
              <a:buChar char="○"/>
            </a:pPr>
            <a:r>
              <a:rPr lang="en" sz="1300" i="1"/>
              <a:t>w</a:t>
            </a:r>
            <a:r>
              <a:rPr lang="en" sz="1300"/>
              <a:t>: walls</a:t>
            </a:r>
            <a:endParaRPr sz="1300"/>
          </a:p>
          <a:p>
            <a:pPr marL="914400" lvl="1" indent="-311150" algn="l" rtl="0">
              <a:spcBef>
                <a:spcPts val="0"/>
              </a:spcBef>
              <a:spcAft>
                <a:spcPts val="0"/>
              </a:spcAft>
              <a:buSzPts val="1300"/>
              <a:buChar char="○"/>
            </a:pPr>
            <a:r>
              <a:rPr lang="en" sz="1300" i="1"/>
              <a:t>s</a:t>
            </a:r>
            <a:r>
              <a:rPr lang="en" sz="1300"/>
              <a:t>: spaces</a:t>
            </a:r>
            <a:endParaRPr sz="1300"/>
          </a:p>
          <a:p>
            <a:pPr marL="914400" lvl="1" indent="-311150" algn="l" rtl="0">
              <a:spcBef>
                <a:spcPts val="0"/>
              </a:spcBef>
              <a:spcAft>
                <a:spcPts val="0"/>
              </a:spcAft>
              <a:buSzPts val="1300"/>
              <a:buChar char="○"/>
            </a:pPr>
            <a:r>
              <a:rPr lang="en" sz="1300" i="1"/>
              <a:t>c</a:t>
            </a:r>
            <a:r>
              <a:rPr lang="en" sz="1300"/>
              <a:t>: crates</a:t>
            </a:r>
            <a:endParaRPr sz="1300"/>
          </a:p>
          <a:p>
            <a:pPr marL="914400" lvl="1" indent="-311150" algn="l" rtl="0">
              <a:spcBef>
                <a:spcPts val="0"/>
              </a:spcBef>
              <a:spcAft>
                <a:spcPts val="0"/>
              </a:spcAft>
              <a:buSzPts val="1300"/>
              <a:buChar char="○"/>
            </a:pPr>
            <a:r>
              <a:rPr lang="en" sz="1300" i="1"/>
              <a:t>d</a:t>
            </a:r>
            <a:r>
              <a:rPr lang="en" sz="1300"/>
              <a:t>: destinations</a:t>
            </a:r>
            <a:endParaRPr sz="1300"/>
          </a:p>
          <a:p>
            <a:pPr marL="914400" lvl="1" indent="-311150" algn="l" rtl="0">
              <a:spcBef>
                <a:spcPts val="0"/>
              </a:spcBef>
              <a:spcAft>
                <a:spcPts val="0"/>
              </a:spcAft>
              <a:buSzPts val="1300"/>
              <a:buChar char="○"/>
            </a:pPr>
            <a:r>
              <a:rPr lang="en" sz="1300" i="1"/>
              <a:t>cd</a:t>
            </a:r>
            <a:r>
              <a:rPr lang="en" sz="1300"/>
              <a:t>: crates on destinations</a:t>
            </a:r>
            <a:endParaRPr sz="1300"/>
          </a:p>
          <a:p>
            <a:pPr marL="914400" lvl="1" indent="-311150" algn="l" rtl="0">
              <a:spcBef>
                <a:spcPts val="0"/>
              </a:spcBef>
              <a:spcAft>
                <a:spcPts val="0"/>
              </a:spcAft>
              <a:buSzPts val="1300"/>
              <a:buChar char="○"/>
            </a:pPr>
            <a:r>
              <a:rPr lang="en" sz="1300" i="1"/>
              <a:t>m</a:t>
            </a:r>
            <a:r>
              <a:rPr lang="en" sz="1300"/>
              <a:t>: main character</a:t>
            </a:r>
            <a:endParaRPr sz="1300"/>
          </a:p>
          <a:p>
            <a:pPr marL="914400" lvl="1" indent="-311150" algn="l" rtl="0">
              <a:spcBef>
                <a:spcPts val="0"/>
              </a:spcBef>
              <a:spcAft>
                <a:spcPts val="0"/>
              </a:spcAft>
              <a:buSzPts val="1300"/>
              <a:buChar char="○"/>
            </a:pPr>
            <a:r>
              <a:rPr lang="en" sz="1300" i="1"/>
              <a:t>md</a:t>
            </a:r>
            <a:r>
              <a:rPr lang="en" sz="1300"/>
              <a:t>: main character on destinations</a:t>
            </a:r>
            <a:endParaRPr sz="1300"/>
          </a:p>
          <a:p>
            <a:pPr marL="914400" lvl="1" indent="-273050" algn="l" rtl="0">
              <a:spcBef>
                <a:spcPts val="0"/>
              </a:spcBef>
              <a:spcAft>
                <a:spcPts val="0"/>
              </a:spcAft>
              <a:buSzPts val="700"/>
              <a:buChar char="○"/>
            </a:pPr>
            <a:endParaRPr sz="1200"/>
          </a:p>
          <a:p>
            <a:pPr marL="457200" lvl="0" indent="0" algn="l" rtl="0">
              <a:spcBef>
                <a:spcPts val="0"/>
              </a:spcBef>
              <a:spcAft>
                <a:spcPts val="0"/>
              </a:spcAft>
              <a:buNone/>
            </a:pPr>
            <a:endParaRPr/>
          </a:p>
        </p:txBody>
      </p:sp>
      <p:sp>
        <p:nvSpPr>
          <p:cNvPr id="305" name="Google Shape;305;p36"/>
          <p:cNvSpPr txBox="1"/>
          <p:nvPr/>
        </p:nvSpPr>
        <p:spPr>
          <a:xfrm>
            <a:off x="4901675" y="4388750"/>
            <a:ext cx="3943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2: An example characterized map for Micro Cosmos 1 level</a:t>
            </a:r>
            <a:endParaRPr>
              <a:solidFill>
                <a:schemeClr val="lt1"/>
              </a:solidFill>
              <a:latin typeface="Roboto Mono"/>
              <a:ea typeface="Roboto Mono"/>
              <a:cs typeface="Roboto Mono"/>
              <a:sym typeface="Roboto Mono"/>
            </a:endParaRPr>
          </a:p>
        </p:txBody>
      </p:sp>
      <p:pic>
        <p:nvPicPr>
          <p:cNvPr id="306" name="Google Shape;306;p36"/>
          <p:cNvPicPr preferRelativeResize="0"/>
          <p:nvPr/>
        </p:nvPicPr>
        <p:blipFill>
          <a:blip r:embed="rId3">
            <a:alphaModFix/>
          </a:blip>
          <a:stretch>
            <a:fillRect/>
          </a:stretch>
        </p:blipFill>
        <p:spPr>
          <a:xfrm>
            <a:off x="4904325" y="1140438"/>
            <a:ext cx="3938506" cy="3142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7"/>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State spaces</a:t>
            </a:r>
            <a:endParaRPr/>
          </a:p>
        </p:txBody>
      </p:sp>
      <p:sp>
        <p:nvSpPr>
          <p:cNvPr id="312" name="Google Shape;312;p37"/>
          <p:cNvSpPr txBox="1">
            <a:spLocks noGrp="1"/>
          </p:cNvSpPr>
          <p:nvPr>
            <p:ph type="subTitle" idx="1"/>
          </p:nvPr>
        </p:nvSpPr>
        <p:spPr>
          <a:xfrm>
            <a:off x="817375" y="941525"/>
            <a:ext cx="3362100" cy="3716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The state then is defined as </a:t>
            </a:r>
            <a:r>
              <a:rPr lang="en" b="1"/>
              <a:t>the position of the main player</a:t>
            </a:r>
            <a:r>
              <a:rPr lang="en"/>
              <a:t> and </a:t>
            </a:r>
            <a:r>
              <a:rPr lang="en" b="1"/>
              <a:t>the position of the crates</a:t>
            </a:r>
            <a:r>
              <a:rPr lang="en"/>
              <a:t> at the current time.</a:t>
            </a:r>
            <a:endParaRPr/>
          </a:p>
          <a:p>
            <a:pPr marL="457200" lvl="0" indent="-361950" algn="l" rtl="0">
              <a:spcBef>
                <a:spcPts val="0"/>
              </a:spcBef>
              <a:spcAft>
                <a:spcPts val="0"/>
              </a:spcAft>
              <a:buSzPts val="2100"/>
              <a:buChar char="●"/>
            </a:pPr>
            <a:r>
              <a:rPr lang="en" b="1"/>
              <a:t>Initial state:</a:t>
            </a:r>
            <a:endParaRPr b="1"/>
          </a:p>
          <a:p>
            <a:pPr marL="914400" lvl="1" indent="-311150" algn="l" rtl="0">
              <a:spcBef>
                <a:spcPts val="0"/>
              </a:spcBef>
              <a:spcAft>
                <a:spcPts val="0"/>
              </a:spcAft>
              <a:buSzPts val="1300"/>
              <a:buChar char="○"/>
            </a:pPr>
            <a:r>
              <a:rPr lang="en" sz="1300"/>
              <a:t>The position of the objects in the current map + The initial position of the crates and the main player</a:t>
            </a:r>
            <a:endParaRPr sz="1300"/>
          </a:p>
          <a:p>
            <a:pPr marL="457200" lvl="0" indent="-361950" algn="l" rtl="0">
              <a:spcBef>
                <a:spcPts val="0"/>
              </a:spcBef>
              <a:spcAft>
                <a:spcPts val="0"/>
              </a:spcAft>
              <a:buSzPts val="2100"/>
              <a:buChar char="●"/>
            </a:pPr>
            <a:r>
              <a:rPr lang="en" b="1"/>
              <a:t>Goal state:</a:t>
            </a:r>
            <a:endParaRPr b="1"/>
          </a:p>
          <a:p>
            <a:pPr marL="914400" lvl="1" indent="-311150" algn="l" rtl="0">
              <a:spcBef>
                <a:spcPts val="0"/>
              </a:spcBef>
              <a:spcAft>
                <a:spcPts val="0"/>
              </a:spcAft>
              <a:buSzPts val="1300"/>
              <a:buChar char="○"/>
            </a:pPr>
            <a:r>
              <a:rPr lang="en" sz="1300"/>
              <a:t>The position of the destinations matched the position of the crates</a:t>
            </a:r>
            <a:endParaRPr sz="1300"/>
          </a:p>
          <a:p>
            <a:pPr marL="914400" lvl="1" indent="-273050" algn="l" rtl="0">
              <a:spcBef>
                <a:spcPts val="0"/>
              </a:spcBef>
              <a:spcAft>
                <a:spcPts val="0"/>
              </a:spcAft>
              <a:buSzPts val="700"/>
              <a:buChar char="○"/>
            </a:pPr>
            <a:endParaRPr sz="1200"/>
          </a:p>
          <a:p>
            <a:pPr marL="457200" lvl="0" indent="0" algn="l" rtl="0">
              <a:spcBef>
                <a:spcPts val="0"/>
              </a:spcBef>
              <a:spcAft>
                <a:spcPts val="0"/>
              </a:spcAft>
              <a:buNone/>
            </a:pPr>
            <a:endParaRPr/>
          </a:p>
        </p:txBody>
      </p:sp>
      <p:sp>
        <p:nvSpPr>
          <p:cNvPr id="313" name="Google Shape;313;p37"/>
          <p:cNvSpPr txBox="1"/>
          <p:nvPr/>
        </p:nvSpPr>
        <p:spPr>
          <a:xfrm>
            <a:off x="4901675" y="4388750"/>
            <a:ext cx="3943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3: An example characterized map for Mini Cosmos 2 level</a:t>
            </a:r>
            <a:endParaRPr>
              <a:solidFill>
                <a:schemeClr val="lt1"/>
              </a:solidFill>
              <a:latin typeface="Roboto Mono"/>
              <a:ea typeface="Roboto Mono"/>
              <a:cs typeface="Roboto Mono"/>
              <a:sym typeface="Roboto Mono"/>
            </a:endParaRPr>
          </a:p>
        </p:txBody>
      </p:sp>
      <p:pic>
        <p:nvPicPr>
          <p:cNvPr id="314" name="Google Shape;314;p37"/>
          <p:cNvPicPr preferRelativeResize="0"/>
          <p:nvPr/>
        </p:nvPicPr>
        <p:blipFill>
          <a:blip r:embed="rId3">
            <a:alphaModFix/>
          </a:blip>
          <a:stretch>
            <a:fillRect/>
          </a:stretch>
        </p:blipFill>
        <p:spPr>
          <a:xfrm>
            <a:off x="5353663" y="1093925"/>
            <a:ext cx="3039815" cy="314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8"/>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State spaces</a:t>
            </a:r>
            <a:endParaRPr/>
          </a:p>
        </p:txBody>
      </p:sp>
      <p:sp>
        <p:nvSpPr>
          <p:cNvPr id="320" name="Google Shape;320;p38"/>
          <p:cNvSpPr txBox="1">
            <a:spLocks noGrp="1"/>
          </p:cNvSpPr>
          <p:nvPr>
            <p:ph type="subTitle" idx="1"/>
          </p:nvPr>
        </p:nvSpPr>
        <p:spPr>
          <a:xfrm>
            <a:off x="770875" y="1093925"/>
            <a:ext cx="4226100" cy="37167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b="1"/>
              <a:t>Initial state:</a:t>
            </a:r>
            <a:endParaRPr b="1"/>
          </a:p>
          <a:p>
            <a:pPr marL="914400" lvl="1" indent="-311150" algn="l" rtl="0">
              <a:spcBef>
                <a:spcPts val="0"/>
              </a:spcBef>
              <a:spcAft>
                <a:spcPts val="0"/>
              </a:spcAft>
              <a:buSzPts val="1300"/>
              <a:buChar char="○"/>
            </a:pPr>
            <a:r>
              <a:rPr lang="en" sz="1300"/>
              <a:t>array﻿([6 2 2 2 5 2])</a:t>
            </a:r>
            <a:endParaRPr sz="1300"/>
          </a:p>
          <a:p>
            <a:pPr marL="914400" lvl="1" indent="-311150" algn="l" rtl="0">
              <a:spcBef>
                <a:spcPts val="0"/>
              </a:spcBef>
              <a:spcAft>
                <a:spcPts val="0"/>
              </a:spcAft>
              <a:buSzPts val="1300"/>
              <a:buChar char="○"/>
            </a:pPr>
            <a:r>
              <a:rPr lang="en" sz="1300"/>
              <a:t>crates: [[[2 2]][[5 2]]]</a:t>
            </a:r>
            <a:endParaRPr sz="1300"/>
          </a:p>
          <a:p>
            <a:pPr marL="914400" lvl="1" indent="-311150" algn="l" rtl="0">
              <a:spcBef>
                <a:spcPts val="0"/>
              </a:spcBef>
              <a:spcAft>
                <a:spcPts val="0"/>
              </a:spcAft>
              <a:buSzPts val="1300"/>
              <a:buChar char="○"/>
            </a:pPr>
            <a:r>
              <a:rPr lang="en" sz="1300"/>
              <a:t>dest: [[3 5][5 4]]</a:t>
            </a:r>
            <a:endParaRPr sz="1300"/>
          </a:p>
          <a:p>
            <a:pPr marL="457200" lvl="0" indent="-361950" algn="l" rtl="0">
              <a:spcBef>
                <a:spcPts val="0"/>
              </a:spcBef>
              <a:spcAft>
                <a:spcPts val="0"/>
              </a:spcAft>
              <a:buSzPts val="2100"/>
              <a:buChar char="●"/>
            </a:pPr>
            <a:r>
              <a:rPr lang="en" b="1"/>
              <a:t>Goal state:</a:t>
            </a:r>
            <a:endParaRPr b="1"/>
          </a:p>
          <a:p>
            <a:pPr marL="914400" lvl="1" indent="-311150" algn="l" rtl="0">
              <a:spcBef>
                <a:spcPts val="0"/>
              </a:spcBef>
              <a:spcAft>
                <a:spcPts val="0"/>
              </a:spcAft>
              <a:buSzPts val="1300"/>
              <a:buChar char="○"/>
            </a:pPr>
            <a:r>
              <a:rPr lang="en" sz="1300"/>
              <a:t>crates: </a:t>
            </a:r>
            <a:br>
              <a:rPr lang="en" sz="1300"/>
            </a:br>
            <a:r>
              <a:rPr lang="en" sz="1300"/>
              <a:t>[[[3 5]][[5 4]]]</a:t>
            </a:r>
            <a:endParaRPr sz="1300"/>
          </a:p>
          <a:p>
            <a:pPr marL="914400" lvl="1" indent="-311150" algn="l" rtl="0">
              <a:spcBef>
                <a:spcPts val="0"/>
              </a:spcBef>
              <a:spcAft>
                <a:spcPts val="0"/>
              </a:spcAft>
              <a:buSzPts val="1300"/>
              <a:buChar char="○"/>
            </a:pPr>
            <a:r>
              <a:rPr lang="en" sz="1300"/>
              <a:t>dest: </a:t>
            </a:r>
            <a:br>
              <a:rPr lang="en" sz="1300"/>
            </a:br>
            <a:r>
              <a:rPr lang="en" sz="1300"/>
              <a:t>[[3 5][5 4]]</a:t>
            </a:r>
            <a:endParaRPr sz="1300"/>
          </a:p>
          <a:p>
            <a:pPr marL="457200" lvl="0" indent="0" algn="l" rtl="0">
              <a:spcBef>
                <a:spcPts val="0"/>
              </a:spcBef>
              <a:spcAft>
                <a:spcPts val="0"/>
              </a:spcAft>
              <a:buNone/>
            </a:pPr>
            <a:endParaRPr/>
          </a:p>
        </p:txBody>
      </p:sp>
      <p:sp>
        <p:nvSpPr>
          <p:cNvPr id="321" name="Google Shape;321;p38"/>
          <p:cNvSpPr txBox="1"/>
          <p:nvPr/>
        </p:nvSpPr>
        <p:spPr>
          <a:xfrm>
            <a:off x="4901675" y="4388750"/>
            <a:ext cx="3943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Roboto Mono"/>
                <a:ea typeface="Roboto Mono"/>
                <a:cs typeface="Roboto Mono"/>
                <a:sym typeface="Roboto Mono"/>
              </a:rPr>
              <a:t>Figure 3: An example characterized map for Mini Cosmos 2 level</a:t>
            </a:r>
            <a:endParaRPr>
              <a:solidFill>
                <a:schemeClr val="lt1"/>
              </a:solidFill>
              <a:latin typeface="Roboto Mono"/>
              <a:ea typeface="Roboto Mono"/>
              <a:cs typeface="Roboto Mono"/>
              <a:sym typeface="Roboto Mono"/>
            </a:endParaRPr>
          </a:p>
        </p:txBody>
      </p:sp>
      <p:pic>
        <p:nvPicPr>
          <p:cNvPr id="322" name="Google Shape;322;p38"/>
          <p:cNvPicPr preferRelativeResize="0"/>
          <p:nvPr/>
        </p:nvPicPr>
        <p:blipFill>
          <a:blip r:embed="rId3">
            <a:alphaModFix/>
          </a:blip>
          <a:stretch>
            <a:fillRect/>
          </a:stretch>
        </p:blipFill>
        <p:spPr>
          <a:xfrm>
            <a:off x="5353663" y="1093925"/>
            <a:ext cx="3039815" cy="31424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81D32"/>
      </a:dk1>
      <a:lt1>
        <a:srgbClr val="FFFFFF"/>
      </a:lt1>
      <a:dk2>
        <a:srgbClr val="B4DEFF"/>
      </a:dk2>
      <a:lt2>
        <a:srgbClr val="53FDD8"/>
      </a:lt2>
      <a:accent1>
        <a:srgbClr val="F7F169"/>
      </a:accent1>
      <a:accent2>
        <a:srgbClr val="60EF01"/>
      </a:accent2>
      <a:accent3>
        <a:srgbClr val="6A79FF"/>
      </a:accent3>
      <a:accent4>
        <a:srgbClr val="E852BE"/>
      </a:accent4>
      <a:accent5>
        <a:srgbClr val="EB8000"/>
      </a:accent5>
      <a:accent6>
        <a:srgbClr val="C62A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1827</Words>
  <Application>Microsoft Office PowerPoint</Application>
  <PresentationFormat>On-screen Show (16:9)</PresentationFormat>
  <Paragraphs>219</Paragraphs>
  <Slides>40</Slides>
  <Notes>40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Amatic SC</vt:lpstr>
      <vt:lpstr>Arial</vt:lpstr>
      <vt:lpstr>Roboto Mono</vt:lpstr>
      <vt:lpstr>Simple Light</vt:lpstr>
      <vt:lpstr>Introduction to AI</vt:lpstr>
      <vt:lpstr>Assignment 1 report</vt:lpstr>
      <vt:lpstr>agenda</vt:lpstr>
      <vt:lpstr>Problem definition</vt:lpstr>
      <vt:lpstr>introduction</vt:lpstr>
      <vt:lpstr>introduction</vt:lpstr>
      <vt:lpstr>State spaces</vt:lpstr>
      <vt:lpstr>State spaces</vt:lpstr>
      <vt:lpstr>State spaces</vt:lpstr>
      <vt:lpstr>Legal moves</vt:lpstr>
      <vt:lpstr>Legal moves</vt:lpstr>
      <vt:lpstr>Example input/output</vt:lpstr>
      <vt:lpstr>COST FUNCTION AND HEURISTIC</vt:lpstr>
      <vt:lpstr>MOVES</vt:lpstr>
      <vt:lpstr>MANHATTAN DISTANCE</vt:lpstr>
      <vt:lpstr>Heuristic </vt:lpstr>
      <vt:lpstr>Cost function</vt:lpstr>
      <vt:lpstr>Cost function</vt:lpstr>
      <vt:lpstr>Improvements</vt:lpstr>
      <vt:lpstr>Improvements </vt:lpstr>
      <vt:lpstr>Improvements</vt:lpstr>
      <vt:lpstr>Improvements</vt:lpstr>
      <vt:lpstr>DEADLOCK </vt:lpstr>
      <vt:lpstr>DEADLOCK </vt:lpstr>
      <vt:lpstr>DEADLOCK </vt:lpstr>
      <vt:lpstr>DEADLOCK </vt:lpstr>
      <vt:lpstr>DEADLOCK </vt:lpstr>
      <vt:lpstr>DEADLOCK </vt:lpstr>
      <vt:lpstr>DEADLOCK </vt:lpstr>
      <vt:lpstr>DEMON STRATION</vt:lpstr>
      <vt:lpstr>Guide on using the implementation</vt:lpstr>
      <vt:lpstr>Guide on using the implementation</vt:lpstr>
      <vt:lpstr>Game tutorial</vt:lpstr>
      <vt:lpstr>Game tutorial </vt:lpstr>
      <vt:lpstr>Game tutorial </vt:lpstr>
      <vt:lpstr>Game tutorial </vt:lpstr>
      <vt:lpstr>Game tutorial </vt:lpstr>
      <vt:lpstr>Game tutorial </vt:lpstr>
      <vt:lpstr>GAME TUTORIAL</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dc:title>
  <cp:lastModifiedBy>Quang Minh Nguyen Tran</cp:lastModifiedBy>
  <cp:revision>1</cp:revision>
  <dcterms:modified xsi:type="dcterms:W3CDTF">2021-10-13T04:17:32Z</dcterms:modified>
</cp:coreProperties>
</file>